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  <p:sldMasterId id="2147483701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7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4630400" cy="8229600"/>
  <p:notesSz cx="8229600" cy="14630400"/>
  <p:embeddedFontLst>
    <p:embeddedFont>
      <p:font typeface="Crimson Pro" panose="02020500000000000000" charset="0"/>
      <p:bold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微軟正黑體" panose="020B0604030504040204" pitchFamily="34" charset="-12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40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Google Shape;441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p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p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p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Google Shape;536;p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p2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5" name="Google Shape;565;p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4" name="Google Shape;604;p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2" name="Google Shape;622;p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4" name="Google Shape;644;p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4" name="Google Shape;664;p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Google Shape;692;p3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1" name="Google Shape;711;p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Google Shape;731;p3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8" name="Google Shape;748;p3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7" name="Google Shape;777;p3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2" name="Google Shape;802;p3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3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7" name="Google Shape;817;p3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3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6066485cd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6066485cdd_1_22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6066485cdd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6" name="Google Shape;846;g36066485cdd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36066485cdd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5 master">
  <p:cSld name="Slide 15 mast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6 master">
  <p:cSld name="Slide 1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7 master">
  <p:cSld name="Slide 17 mas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8 master">
  <p:cSld name="Slide 18 mas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0 master">
  <p:cSld name="Slide 20 mast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1 master">
  <p:cSld name="Slide 21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2 master">
  <p:cSld name="Slide 22 mas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3 master">
  <p:cSld name="Slide 23 mast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4 master">
  <p:cSld name="Slide 24 mast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5 master">
  <p:cSld name="Slide 25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6 master">
  <p:cSld name="Slide 26 mast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7 master">
  <p:cSld name="Slide 27 mast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8 master">
  <p:cSld name="Slide 28 mast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9 master">
  <p:cSld name="Slide 2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0 master">
  <p:cSld name="Slide 30 mast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1 master">
  <p:cSld name="Slide 31 mast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2 master">
  <p:cSld name="Slide 32 mast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3 master">
  <p:cSld name="Slide 33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4 master">
  <p:cSld name="Slide 34 mast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5 master">
  <p:cSld name="Slide 35 mast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6 master">
  <p:cSld name="Slide 36 mast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7 master">
  <p:cSld name="Slide 37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8 master">
  <p:cSld name="Slide 38 mast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9 master">
  <p:cSld name="Slide 39 mast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0 master">
  <p:cSld name="Slide 40 mast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80"/>
              <a:buNone/>
              <a:defRPr sz="288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body" idx="2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body" idx="2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body" idx="3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 b="1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 b="1"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body" idx="4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6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7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7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8"/>
          <p:cNvSpPr txBox="1"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8"/>
          <p:cNvSpPr txBox="1">
            <a:spLocks noGrp="1"/>
          </p:cNvSpPr>
          <p:nvPr>
            <p:ph type="body" idx="1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7244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3840"/>
            </a:lvl1pPr>
            <a:lvl2pPr marL="914400" lvl="1" indent="-44196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2pPr>
            <a:lvl3pPr marL="1371600" lvl="2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3pPr>
            <a:lvl4pPr marL="1828800" lvl="3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marL="2743200" lvl="5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96" name="Google Shape;96;p48"/>
          <p:cNvSpPr txBox="1">
            <a:spLocks noGrp="1"/>
          </p:cNvSpPr>
          <p:nvPr>
            <p:ph type="body" idx="2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48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8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8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9"/>
          <p:cNvSpPr txBox="1"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9"/>
          <p:cNvSpPr>
            <a:spLocks noGrp="1"/>
          </p:cNvSpPr>
          <p:nvPr>
            <p:ph type="pic" idx="2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49"/>
          <p:cNvSpPr txBox="1">
            <a:spLocks noGrp="1"/>
          </p:cNvSpPr>
          <p:nvPr>
            <p:ph type="body" idx="1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0"/>
          <p:cNvSpPr txBox="1">
            <a:spLocks noGrp="1"/>
          </p:cNvSpPr>
          <p:nvPr>
            <p:ph type="body" idx="1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 txBox="1">
            <a:spLocks noGrp="1"/>
          </p:cNvSpPr>
          <p:nvPr>
            <p:ph type="title"/>
          </p:nvPr>
        </p:nvSpPr>
        <p:spPr>
          <a:xfrm rot="5400000">
            <a:off x="8560117" y="2347913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1"/>
          <p:cNvSpPr txBox="1">
            <a:spLocks noGrp="1"/>
          </p:cNvSpPr>
          <p:nvPr>
            <p:ph type="body" idx="1"/>
          </p:nvPr>
        </p:nvSpPr>
        <p:spPr>
          <a:xfrm rot="5400000">
            <a:off x="2159317" y="-715327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51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1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1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Calibri"/>
              <a:buNone/>
              <a:defRPr sz="5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4.png"/><Relationship Id="rId5" Type="http://schemas.openxmlformats.org/officeDocument/2006/relationships/image" Target="../media/image47.png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9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5"/>
          <p:cNvSpPr/>
          <p:nvPr/>
        </p:nvSpPr>
        <p:spPr>
          <a:xfrm>
            <a:off x="793792" y="2056569"/>
            <a:ext cx="7556421" cy="141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i="0" u="none" strike="noStrike" cap="none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卜蜂</a:t>
            </a:r>
            <a:r>
              <a:rPr lang="en-US" sz="4451" b="1" i="0" u="none" strike="noStrike" cap="none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 (1215.TW) </a:t>
            </a:r>
            <a:r>
              <a:rPr lang="en-US" sz="4451" b="1" i="0" u="none" strike="noStrike" cap="none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未來一年股價預測</a:t>
            </a:r>
            <a:endParaRPr sz="4451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1" name="Google Shape;131;p55"/>
          <p:cNvSpPr/>
          <p:nvPr/>
        </p:nvSpPr>
        <p:spPr>
          <a:xfrm>
            <a:off x="793792" y="381428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本專題運用資本資產定價模型（CAPM）及蒙地卡羅模擬技術，建構量化預測模型，評估卜蜂公司未來一年股價走勢與潛在波動。</a:t>
            </a:r>
            <a:endParaRPr sz="175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5"/>
          <p:cNvSpPr/>
          <p:nvPr/>
        </p:nvSpPr>
        <p:spPr>
          <a:xfrm>
            <a:off x="793792" y="479524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透過整合市場風險因素、歷史數據分析及數千次模擬情境，嘗試為投資人提供具科學依據的決策支援工具，協助在不確定市場環境中降低風險。</a:t>
            </a:r>
            <a:endParaRPr sz="1751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5"/>
          <p:cNvSpPr/>
          <p:nvPr/>
        </p:nvSpPr>
        <p:spPr>
          <a:xfrm>
            <a:off x="-1035009" y="5793108"/>
            <a:ext cx="362903" cy="362903"/>
          </a:xfrm>
          <a:prstGeom prst="roundRect">
            <a:avLst>
              <a:gd name="adj" fmla="val 2519429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4"/>
          <p:cNvSpPr/>
          <p:nvPr/>
        </p:nvSpPr>
        <p:spPr>
          <a:xfrm>
            <a:off x="6455664" y="5281496"/>
            <a:ext cx="65394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在相同的報酬率期望值R下，σ(A) &lt; σ(B)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0476"/>
            <a:ext cx="6190489" cy="568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4"/>
          <p:cNvSpPr/>
          <p:nvPr/>
        </p:nvSpPr>
        <p:spPr>
          <a:xfrm>
            <a:off x="6414250" y="1912025"/>
            <a:ext cx="8216100" cy="17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根據Modern</a:t>
            </a:r>
            <a:r>
              <a:rPr lang="en-US" sz="45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 Portfolio Theory</a:t>
            </a:r>
            <a:endParaRPr sz="4500" b="1" dirty="0">
              <a:solidFill>
                <a:srgbClr val="44372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rimson Pro"/>
            </a:endParaRPr>
          </a:p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投資選擇</a:t>
            </a:r>
            <a:endParaRPr sz="45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77" name="Google Shape;277;p64"/>
          <p:cNvSpPr/>
          <p:nvPr/>
        </p:nvSpPr>
        <p:spPr>
          <a:xfrm>
            <a:off x="6458704" y="4802275"/>
            <a:ext cx="45210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相同報酬率下, 風險(Volatility)的比較</a:t>
            </a:r>
            <a:endParaRPr sz="16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78" name="Google Shape;278;p64"/>
          <p:cNvSpPr/>
          <p:nvPr/>
        </p:nvSpPr>
        <p:spPr>
          <a:xfrm>
            <a:off x="6456525" y="3869650"/>
            <a:ext cx="5343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從 一個角度看：必須選擇A</a:t>
            </a:r>
            <a:endParaRPr sz="27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79" name="Google Shape;279;p64"/>
          <p:cNvSpPr/>
          <p:nvPr/>
        </p:nvSpPr>
        <p:spPr>
          <a:xfrm>
            <a:off x="6458699" y="5692500"/>
            <a:ext cx="6964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獲得相同的報酬率時，持有資產A的風險，會小於持有資產B的風險。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6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5486400" cy="82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5"/>
          <p:cNvSpPr/>
          <p:nvPr/>
        </p:nvSpPr>
        <p:spPr>
          <a:xfrm>
            <a:off x="6233877" y="587335"/>
            <a:ext cx="5710595" cy="66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Markowitz效率前緣理論</a:t>
            </a:r>
            <a:endParaRPr sz="4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87" name="Google Shape;287;p65"/>
          <p:cNvSpPr/>
          <p:nvPr/>
        </p:nvSpPr>
        <p:spPr>
          <a:xfrm>
            <a:off x="6474143" y="1575081"/>
            <a:ext cx="30480" cy="6069687"/>
          </a:xfrm>
          <a:prstGeom prst="roundRect">
            <a:avLst>
              <a:gd name="adj" fmla="val 294301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5"/>
          <p:cNvSpPr/>
          <p:nvPr/>
        </p:nvSpPr>
        <p:spPr>
          <a:xfrm>
            <a:off x="6683934" y="1800107"/>
            <a:ext cx="640675" cy="30480"/>
          </a:xfrm>
          <a:prstGeom prst="roundRect">
            <a:avLst>
              <a:gd name="adj" fmla="val 294301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65"/>
          <p:cNvSpPr/>
          <p:nvPr/>
        </p:nvSpPr>
        <p:spPr>
          <a:xfrm>
            <a:off x="6233875" y="1575079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" name="Google Shape;290;p6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4005" y="1615145"/>
            <a:ext cx="320279" cy="4004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5"/>
          <p:cNvSpPr/>
          <p:nvPr/>
        </p:nvSpPr>
        <p:spPr>
          <a:xfrm>
            <a:off x="7542017" y="1648422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1990年諾貝爾獎</a:t>
            </a:r>
            <a:endParaRPr sz="21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2" name="Google Shape;292;p65"/>
          <p:cNvSpPr/>
          <p:nvPr/>
        </p:nvSpPr>
        <p:spPr>
          <a:xfrm>
            <a:off x="7542015" y="2110148"/>
            <a:ext cx="6340912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與William Sharpe共同獲得諾貝爾經濟學獎。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65"/>
          <p:cNvSpPr/>
          <p:nvPr/>
        </p:nvSpPr>
        <p:spPr>
          <a:xfrm>
            <a:off x="6683934" y="3103959"/>
            <a:ext cx="640675" cy="30480"/>
          </a:xfrm>
          <a:prstGeom prst="roundRect">
            <a:avLst>
              <a:gd name="adj" fmla="val 294301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65"/>
          <p:cNvSpPr/>
          <p:nvPr/>
        </p:nvSpPr>
        <p:spPr>
          <a:xfrm>
            <a:off x="6233875" y="2878931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6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4005" y="2919000"/>
            <a:ext cx="320279" cy="40040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5"/>
          <p:cNvSpPr/>
          <p:nvPr/>
        </p:nvSpPr>
        <p:spPr>
          <a:xfrm>
            <a:off x="7542034" y="2952275"/>
            <a:ext cx="58110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1952年突破性理論 Markowitz Efficient Frontier</a:t>
            </a:r>
            <a:endParaRPr sz="21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7" name="Google Shape;297;p65"/>
          <p:cNvSpPr/>
          <p:nvPr/>
        </p:nvSpPr>
        <p:spPr>
          <a:xfrm>
            <a:off x="7542015" y="3414001"/>
            <a:ext cx="6340912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首次用數學模型分析投資組合，對投資理論產生革命性影響。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65"/>
          <p:cNvSpPr/>
          <p:nvPr/>
        </p:nvSpPr>
        <p:spPr>
          <a:xfrm>
            <a:off x="6683934" y="4407813"/>
            <a:ext cx="640675" cy="30480"/>
          </a:xfrm>
          <a:prstGeom prst="roundRect">
            <a:avLst>
              <a:gd name="adj" fmla="val 294301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65"/>
          <p:cNvSpPr/>
          <p:nvPr/>
        </p:nvSpPr>
        <p:spPr>
          <a:xfrm>
            <a:off x="6233875" y="4182785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6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4005" y="4222852"/>
            <a:ext cx="320279" cy="400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5"/>
          <p:cNvSpPr/>
          <p:nvPr/>
        </p:nvSpPr>
        <p:spPr>
          <a:xfrm>
            <a:off x="7542017" y="4256130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基本假設與理論</a:t>
            </a:r>
            <a:endParaRPr sz="21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02" name="Google Shape;302;p65"/>
          <p:cNvSpPr/>
          <p:nvPr/>
        </p:nvSpPr>
        <p:spPr>
          <a:xfrm>
            <a:off x="7542015" y="4717854"/>
            <a:ext cx="6340912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投資者事先知道投資報酬率為常態分佈。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65"/>
          <p:cNvSpPr/>
          <p:nvPr/>
        </p:nvSpPr>
        <p:spPr>
          <a:xfrm>
            <a:off x="7542015" y="5187674"/>
            <a:ext cx="6340912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投資者希望預期報酬率最大，厭惡風險。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65"/>
          <p:cNvSpPr/>
          <p:nvPr/>
        </p:nvSpPr>
        <p:spPr>
          <a:xfrm>
            <a:off x="7542015" y="5657496"/>
            <a:ext cx="6340912" cy="34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投資者必定是理性，追求效率最大化的投資組合。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65"/>
          <p:cNvSpPr/>
          <p:nvPr/>
        </p:nvSpPr>
        <p:spPr>
          <a:xfrm>
            <a:off x="6683934" y="6651307"/>
            <a:ext cx="640675" cy="30480"/>
          </a:xfrm>
          <a:prstGeom prst="roundRect">
            <a:avLst>
              <a:gd name="adj" fmla="val 294301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5"/>
          <p:cNvSpPr/>
          <p:nvPr/>
        </p:nvSpPr>
        <p:spPr>
          <a:xfrm>
            <a:off x="6233875" y="6426279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6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4005" y="6466348"/>
            <a:ext cx="320279" cy="400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5"/>
          <p:cNvSpPr/>
          <p:nvPr/>
        </p:nvSpPr>
        <p:spPr>
          <a:xfrm>
            <a:off x="7542017" y="6499625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效率前緣形成</a:t>
            </a:r>
            <a:endParaRPr sz="21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09" name="Google Shape;309;p65"/>
          <p:cNvSpPr/>
          <p:nvPr/>
        </p:nvSpPr>
        <p:spPr>
          <a:xfrm>
            <a:off x="7542015" y="6961349"/>
            <a:ext cx="6340912" cy="683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只要市場上有兩項可投資資產，其相關係數小於1，就能形成一條效率前緣曲線。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A1370535-6F6F-F45C-1CF4-D0A35EEED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484" y="515519"/>
            <a:ext cx="550823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4400" b="1" i="0" u="none" strike="noStrike" cap="none" normalizeH="0" baseline="0" dirty="0">
                <a:ln>
                  <a:noFill/>
                </a:ln>
                <a:solidFill>
                  <a:srgbClr val="443728"/>
                </a:solidFill>
                <a:effectLst/>
                <a:latin typeface="Crimson Pro" panose="02020500000000000000" charset="0"/>
                <a:cs typeface="Crimson Pro" panose="02020500000000000000" charset="0"/>
              </a:rPr>
              <a:t>Markow</a:t>
            </a:r>
            <a:r>
              <a:rPr kumimoji="0" lang="zh-TW" altLang="zh-TW" sz="3600" b="1" i="0" u="none" strike="noStrike" cap="none" normalizeH="0" baseline="0" dirty="0">
                <a:ln>
                  <a:noFill/>
                </a:ln>
                <a:solidFill>
                  <a:srgbClr val="443728"/>
                </a:solidFill>
                <a:effectLst/>
                <a:latin typeface="Crimson Pro" panose="02020500000000000000" charset="0"/>
                <a:cs typeface="Crimson Pro" panose="02020500000000000000" charset="0"/>
              </a:rPr>
              <a:t>itz效率前緣理論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FE9A4F5F-8169-F003-9A4B-870BBD532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"/>
          <a:stretch>
            <a:fillRect/>
          </a:stretch>
        </p:blipFill>
        <p:spPr bwMode="auto">
          <a:xfrm>
            <a:off x="168084" y="1103906"/>
            <a:ext cx="9696392" cy="66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20C6C3-9579-382B-0D45-45CF68A5C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07" y="1611036"/>
            <a:ext cx="5220716" cy="42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6"/>
          <p:cNvSpPr/>
          <p:nvPr/>
        </p:nvSpPr>
        <p:spPr>
          <a:xfrm>
            <a:off x="793791" y="1771771"/>
            <a:ext cx="1133903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MPT理論的實務應用：卜蜂與元大台灣50 ETF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16" name="Google Shape;316;p66"/>
          <p:cNvSpPr/>
          <p:nvPr/>
        </p:nvSpPr>
        <p:spPr>
          <a:xfrm>
            <a:off x="793792" y="3047526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卜蜂食品公司概覽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17" name="Google Shape;317;p66"/>
          <p:cNvSpPr/>
          <p:nvPr/>
        </p:nvSpPr>
        <p:spPr>
          <a:xfrm>
            <a:off x="793792" y="362867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Open Sans"/>
              <a:buChar char="•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雞肉及雞蛋：占總業務40%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66"/>
          <p:cNvSpPr/>
          <p:nvPr/>
        </p:nvSpPr>
        <p:spPr>
          <a:xfrm>
            <a:off x="793792" y="40708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Open Sans"/>
              <a:buChar char="•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雞飼料：占總業務25-30%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66"/>
          <p:cNvSpPr/>
          <p:nvPr/>
        </p:nvSpPr>
        <p:spPr>
          <a:xfrm>
            <a:off x="793792" y="451306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Open Sans"/>
              <a:buChar char="•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雞肉加工及蛋品銷售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66"/>
          <p:cNvSpPr/>
          <p:nvPr/>
        </p:nvSpPr>
        <p:spPr>
          <a:xfrm>
            <a:off x="793792" y="495526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Open Sans"/>
              <a:buChar char="•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財務數據：2024年EPS 6.55元，現金股利4.5元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66"/>
          <p:cNvSpPr/>
          <p:nvPr/>
        </p:nvSpPr>
        <p:spPr>
          <a:xfrm>
            <a:off x="7599523" y="3047526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元大台灣50ETF簡介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22" name="Google Shape;322;p66"/>
          <p:cNvSpPr/>
          <p:nvPr/>
        </p:nvSpPr>
        <p:spPr>
          <a:xfrm>
            <a:off x="7599524" y="362867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Open Sans"/>
              <a:buChar char="•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追蹤富時指數公司編製的台灣50指數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66"/>
          <p:cNvSpPr/>
          <p:nvPr/>
        </p:nvSpPr>
        <p:spPr>
          <a:xfrm>
            <a:off x="7599524" y="40708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Open Sans"/>
              <a:buChar char="•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包含台灣市值前50大上市公司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66"/>
          <p:cNvSpPr/>
          <p:nvPr/>
        </p:nvSpPr>
        <p:spPr>
          <a:xfrm>
            <a:off x="7599524" y="451306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Open Sans"/>
              <a:buChar char="•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為台灣最具代表性ETF之一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66"/>
          <p:cNvSpPr/>
          <p:nvPr/>
        </p:nvSpPr>
        <p:spPr>
          <a:xfrm>
            <a:off x="7599524" y="495526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Open Sans"/>
              <a:buChar char="•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高流動性，交易成本低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66"/>
          <p:cNvSpPr/>
          <p:nvPr/>
        </p:nvSpPr>
        <p:spPr>
          <a:xfrm>
            <a:off x="7599524" y="539746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Open Sans"/>
              <a:buChar char="•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常被視為台灣股市整體表現的指標(proxy)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66"/>
          <p:cNvSpPr/>
          <p:nvPr/>
        </p:nvSpPr>
        <p:spPr>
          <a:xfrm>
            <a:off x="793792" y="609481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只要卜蜂股價的報酬率與ETF 0050的報酬率，其相關係數小於1，理論上就能形成一個效率前緣。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7"/>
          <p:cNvSpPr/>
          <p:nvPr/>
        </p:nvSpPr>
        <p:spPr>
          <a:xfrm>
            <a:off x="793793" y="935239"/>
            <a:ext cx="628388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Python爬蟲程式獲取資料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35" name="Google Shape;335;p67"/>
          <p:cNvSpPr/>
          <p:nvPr/>
        </p:nvSpPr>
        <p:spPr>
          <a:xfrm>
            <a:off x="885991" y="1984180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67"/>
          <p:cNvSpPr/>
          <p:nvPr/>
        </p:nvSpPr>
        <p:spPr>
          <a:xfrm>
            <a:off x="1303974" y="1984179"/>
            <a:ext cx="3159204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從Yahoo Finance下載資料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37" name="Google Shape;337;p67"/>
          <p:cNvSpPr/>
          <p:nvPr/>
        </p:nvSpPr>
        <p:spPr>
          <a:xfrm>
            <a:off x="1303975" y="2474598"/>
            <a:ext cx="704623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使用Python爬蟲程式，從Yahoo Finance下載所需的卜蜂及ETF 0050股價資料。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67"/>
          <p:cNvSpPr/>
          <p:nvPr/>
        </p:nvSpPr>
        <p:spPr>
          <a:xfrm>
            <a:off x="1226152" y="3427217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67"/>
          <p:cNvSpPr/>
          <p:nvPr/>
        </p:nvSpPr>
        <p:spPr>
          <a:xfrm>
            <a:off x="1644136" y="3427215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資料清洗與預處理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40" name="Google Shape;340;p67"/>
          <p:cNvSpPr/>
          <p:nvPr/>
        </p:nvSpPr>
        <p:spPr>
          <a:xfrm>
            <a:off x="1644135" y="3917636"/>
            <a:ext cx="6706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對獲取的原始資料進行清洗和初步處理，確保數據的完整性和準確性。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67"/>
          <p:cNvSpPr/>
          <p:nvPr/>
        </p:nvSpPr>
        <p:spPr>
          <a:xfrm>
            <a:off x="1566432" y="4870256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67"/>
          <p:cNvSpPr/>
          <p:nvPr/>
        </p:nvSpPr>
        <p:spPr>
          <a:xfrm>
            <a:off x="1984418" y="4870254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儲存處理後資料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43" name="Google Shape;343;p67"/>
          <p:cNvSpPr/>
          <p:nvPr/>
        </p:nvSpPr>
        <p:spPr>
          <a:xfrm>
            <a:off x="1984415" y="5360673"/>
            <a:ext cx="636579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將清洗後的資料分別儲存為csv檔，檔名為cpfood.csv及etf0050.csv。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67"/>
          <p:cNvSpPr/>
          <p:nvPr/>
        </p:nvSpPr>
        <p:spPr>
          <a:xfrm>
            <a:off x="793792" y="656844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因控制錄影時間，提前將資料下載存檔。完整爬蟲程式請參閱附檔Part1_getStockData.py。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8"/>
          <p:cNvSpPr/>
          <p:nvPr/>
        </p:nvSpPr>
        <p:spPr>
          <a:xfrm>
            <a:off x="6280193" y="1973226"/>
            <a:ext cx="577834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ETF 0050資料分佈檢視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52" name="Google Shape;352;p68"/>
          <p:cNvSpPr/>
          <p:nvPr/>
        </p:nvSpPr>
        <p:spPr>
          <a:xfrm>
            <a:off x="6280193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68"/>
          <p:cNvSpPr/>
          <p:nvPr/>
        </p:nvSpPr>
        <p:spPr>
          <a:xfrm>
            <a:off x="6514627" y="325659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時間序列分析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54" name="Google Shape;354;p68"/>
          <p:cNvSpPr/>
          <p:nvPr/>
        </p:nvSpPr>
        <p:spPr>
          <a:xfrm>
            <a:off x="6514627" y="3747018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以ETF 0050的單日漲跌幅繪製時間序列圖，檢視其分佈型態。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10171871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68"/>
          <p:cNvSpPr/>
          <p:nvPr/>
        </p:nvSpPr>
        <p:spPr>
          <a:xfrm>
            <a:off x="10406303" y="325659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直方圖分析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57" name="Google Shape;357;p68"/>
          <p:cNvSpPr/>
          <p:nvPr/>
        </p:nvSpPr>
        <p:spPr>
          <a:xfrm>
            <a:off x="10406303" y="3747018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繪製直方圖，顯示單日漲跌幅的機率分佈情況。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68"/>
          <p:cNvSpPr/>
          <p:nvPr/>
        </p:nvSpPr>
        <p:spPr>
          <a:xfrm>
            <a:off x="6280193" y="493407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8"/>
          <p:cNvSpPr/>
          <p:nvPr/>
        </p:nvSpPr>
        <p:spPr>
          <a:xfrm>
            <a:off x="6514627" y="5168505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常態分佈檢驗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60" name="Google Shape;360;p68"/>
          <p:cNvSpPr/>
          <p:nvPr/>
        </p:nvSpPr>
        <p:spPr>
          <a:xfrm>
            <a:off x="6514627" y="5658925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在直方圖上重疊常態分佈曲線，檢驗數據是否符合常態分佈。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9"/>
          <p:cNvSpPr/>
          <p:nvPr/>
        </p:nvSpPr>
        <p:spPr>
          <a:xfrm>
            <a:off x="793792" y="1472091"/>
            <a:ext cx="63453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ETF 0050分佈視覺化結果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67" name="Google Shape;367;p69"/>
          <p:cNvSpPr/>
          <p:nvPr/>
        </p:nvSpPr>
        <p:spPr>
          <a:xfrm>
            <a:off x="793792" y="274784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時間序列圖結果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68" name="Google Shape;368;p69"/>
          <p:cNvSpPr/>
          <p:nvPr/>
        </p:nvSpPr>
        <p:spPr>
          <a:xfrm>
            <a:off x="793792" y="3328990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ETF 0050的單日漲跌幅，在過去15年以0.00為中心，形成近似常態分佈的時間序列。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9"/>
          <p:cNvSpPr/>
          <p:nvPr/>
        </p:nvSpPr>
        <p:spPr>
          <a:xfrm>
            <a:off x="7599523" y="274784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直方圖分析結果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70" name="Google Shape;370;p69"/>
          <p:cNvSpPr/>
          <p:nvPr/>
        </p:nvSpPr>
        <p:spPr>
          <a:xfrm>
            <a:off x="7599524" y="332899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驗證單日漲跌幅確實以0.00為中心，形成標準常態分佈曲線。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9"/>
          <p:cNvSpPr/>
          <p:nvPr/>
        </p:nvSpPr>
        <p:spPr>
          <a:xfrm>
            <a:off x="7599524" y="366736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數據符合現代投資組合理論的基本假設，適合進一步分析。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69"/>
          <p:cNvSpPr/>
          <p:nvPr/>
        </p:nvSpPr>
        <p:spPr>
          <a:xfrm>
            <a:off x="7385146" y="1670100"/>
            <a:ext cx="6451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完整程式請參閱附檔Part2_capmModel.py。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09" y="4489625"/>
            <a:ext cx="6527767" cy="328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6209" y="4519625"/>
            <a:ext cx="6451450" cy="328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70"/>
          <p:cNvSpPr/>
          <p:nvPr/>
        </p:nvSpPr>
        <p:spPr>
          <a:xfrm>
            <a:off x="793791" y="1973226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卜蜂股價資料分佈檢視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82" name="Google Shape;382;p70"/>
          <p:cNvSpPr/>
          <p:nvPr/>
        </p:nvSpPr>
        <p:spPr>
          <a:xfrm>
            <a:off x="793792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70"/>
          <p:cNvSpPr/>
          <p:nvPr/>
        </p:nvSpPr>
        <p:spPr>
          <a:xfrm>
            <a:off x="1028226" y="325659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分析方法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84" name="Google Shape;384;p70"/>
          <p:cNvSpPr/>
          <p:nvPr/>
        </p:nvSpPr>
        <p:spPr>
          <a:xfrm>
            <a:off x="1028226" y="3747018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使用與ETF 0050相同的方法，分析卜蜂股價數據。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70"/>
          <p:cNvSpPr/>
          <p:nvPr/>
        </p:nvSpPr>
        <p:spPr>
          <a:xfrm>
            <a:off x="4685471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70"/>
          <p:cNvSpPr/>
          <p:nvPr/>
        </p:nvSpPr>
        <p:spPr>
          <a:xfrm>
            <a:off x="4919903" y="325659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時間序列與直方圖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87" name="Google Shape;387;p70"/>
          <p:cNvSpPr/>
          <p:nvPr/>
        </p:nvSpPr>
        <p:spPr>
          <a:xfrm>
            <a:off x="4919903" y="3747018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繪製時間序列圖和直方圖，檢視卜蜂股價的分佈特性。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70"/>
          <p:cNvSpPr/>
          <p:nvPr/>
        </p:nvSpPr>
        <p:spPr>
          <a:xfrm>
            <a:off x="793792" y="493407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70"/>
          <p:cNvSpPr/>
          <p:nvPr/>
        </p:nvSpPr>
        <p:spPr>
          <a:xfrm>
            <a:off x="1028226" y="5168505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常態分佈檢驗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90" name="Google Shape;390;p70"/>
          <p:cNvSpPr/>
          <p:nvPr/>
        </p:nvSpPr>
        <p:spPr>
          <a:xfrm>
            <a:off x="1028226" y="5658925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使用Pandas套件中的norm()功能，檢驗數據是否符合常態分佈。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1"/>
          <p:cNvSpPr/>
          <p:nvPr/>
        </p:nvSpPr>
        <p:spPr>
          <a:xfrm>
            <a:off x="793791" y="423389"/>
            <a:ext cx="62367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rimson Pro"/>
                <a:sym typeface="Crimson Pro"/>
              </a:rPr>
              <a:t>卜蜂股價分佈視覺化結果</a:t>
            </a:r>
            <a:endParaRPr sz="445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397" name="Google Shape;397;p71"/>
          <p:cNvSpPr/>
          <p:nvPr/>
        </p:nvSpPr>
        <p:spPr>
          <a:xfrm>
            <a:off x="793792" y="16991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rimson Pro"/>
                <a:sym typeface="Crimson Pro"/>
              </a:rPr>
              <a:t>時間序列分析結果</a:t>
            </a:r>
            <a:endParaRPr sz="22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398" name="Google Shape;398;p71"/>
          <p:cNvSpPr/>
          <p:nvPr/>
        </p:nvSpPr>
        <p:spPr>
          <a:xfrm>
            <a:off x="793792" y="2280288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卜蜂股價的單日漲跌幅，在過去15年同樣以0.00為中心，形成近似常態分佈的時間序列。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71"/>
          <p:cNvSpPr/>
          <p:nvPr/>
        </p:nvSpPr>
        <p:spPr>
          <a:xfrm>
            <a:off x="7599523" y="16991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rimson Pro"/>
                <a:sym typeface="Crimson Pro"/>
              </a:rPr>
              <a:t>直方圖特性</a:t>
            </a:r>
            <a:endParaRPr sz="22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400" name="Google Shape;400;p71"/>
          <p:cNvSpPr/>
          <p:nvPr/>
        </p:nvSpPr>
        <p:spPr>
          <a:xfrm>
            <a:off x="7599525" y="2280300"/>
            <a:ext cx="64797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在99%的信賴區間內，確實以0.00為中心形成標準常態分佈曲線。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71"/>
          <p:cNvSpPr/>
          <p:nvPr/>
        </p:nvSpPr>
        <p:spPr>
          <a:xfrm>
            <a:off x="7599525" y="2676775"/>
            <a:ext cx="66612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在左、右兩邊的極端值，出現厚尾現象，尤其右邊的厚尾較為顯。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71"/>
          <p:cNvSpPr/>
          <p:nvPr/>
        </p:nvSpPr>
        <p:spPr>
          <a:xfrm>
            <a:off x="7600000" y="3176000"/>
            <a:ext cx="64797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厚尾現象可能會對基於布朗運動的Monte Carlo模擬造成影響，其結果可能與CAPM模型略有不同。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8" y="4756925"/>
            <a:ext cx="6528816" cy="320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9748" y="4756925"/>
            <a:ext cx="6528816" cy="325521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1"/>
          <p:cNvSpPr/>
          <p:nvPr/>
        </p:nvSpPr>
        <p:spPr>
          <a:xfrm>
            <a:off x="12449725" y="6806450"/>
            <a:ext cx="862800" cy="354300"/>
          </a:xfrm>
          <a:prstGeom prst="wedgeEllipseCallout">
            <a:avLst>
              <a:gd name="adj1" fmla="val -21433"/>
              <a:gd name="adj2" fmla="val 120795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厚尾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2"/>
          <p:cNvSpPr/>
          <p:nvPr/>
        </p:nvSpPr>
        <p:spPr>
          <a:xfrm>
            <a:off x="793791" y="1251111"/>
            <a:ext cx="680370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小結一：資料分佈檢視結果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12" name="Google Shape;412;p72"/>
          <p:cNvSpPr/>
          <p:nvPr/>
        </p:nvSpPr>
        <p:spPr>
          <a:xfrm>
            <a:off x="1857259" y="304300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卜蜂分佈確認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13" name="Google Shape;413;p72"/>
          <p:cNvSpPr/>
          <p:nvPr/>
        </p:nvSpPr>
        <p:spPr>
          <a:xfrm>
            <a:off x="793791" y="3533421"/>
            <a:ext cx="389870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卜蜂歷史單日漲跌幅呈現常態分佈。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7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6731" y="3176589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/>
          <p:nvPr/>
        </p:nvSpPr>
        <p:spPr>
          <a:xfrm>
            <a:off x="9937793" y="2861550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ETF 0050分佈確認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17" name="Google Shape;417;p72"/>
          <p:cNvSpPr/>
          <p:nvPr/>
        </p:nvSpPr>
        <p:spPr>
          <a:xfrm>
            <a:off x="9937793" y="3351970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ETF 0050歷史單日漲跌幅呈現常態分佈。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7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2"/>
          <p:cNvSpPr/>
          <p:nvPr/>
        </p:nvSpPr>
        <p:spPr>
          <a:xfrm>
            <a:off x="8452604" y="3565089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sz="2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72"/>
          <p:cNvSpPr/>
          <p:nvPr/>
        </p:nvSpPr>
        <p:spPr>
          <a:xfrm>
            <a:off x="9937793" y="531411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信賴區間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21" name="Google Shape;421;p72"/>
          <p:cNvSpPr/>
          <p:nvPr/>
        </p:nvSpPr>
        <p:spPr>
          <a:xfrm>
            <a:off x="9937793" y="5804538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在99%的信賴區間內均符合常態分佈假設。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7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64103" y="5790963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2"/>
          <p:cNvSpPr/>
          <p:nvPr/>
        </p:nvSpPr>
        <p:spPr>
          <a:xfrm>
            <a:off x="1857259" y="531411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適用於模型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25" name="Google Shape;425;p72"/>
          <p:cNvSpPr/>
          <p:nvPr/>
        </p:nvSpPr>
        <p:spPr>
          <a:xfrm>
            <a:off x="793791" y="5804538"/>
            <a:ext cx="389870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資料符合CAPM與Monte Carlo模擬的基本假設。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7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38231" y="5402462"/>
            <a:ext cx="339328" cy="4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1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6"/>
          <p:cNvSpPr/>
          <p:nvPr/>
        </p:nvSpPr>
        <p:spPr>
          <a:xfrm>
            <a:off x="739738" y="581144"/>
            <a:ext cx="5284113" cy="6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研究背景</a:t>
            </a:r>
            <a:endParaRPr sz="41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2" name="Google Shape;142;p56"/>
          <p:cNvSpPr/>
          <p:nvPr/>
        </p:nvSpPr>
        <p:spPr>
          <a:xfrm>
            <a:off x="815935" y="1558528"/>
            <a:ext cx="475500" cy="475500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5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231" y="1598176"/>
            <a:ext cx="316944" cy="39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6"/>
          <p:cNvSpPr/>
          <p:nvPr/>
        </p:nvSpPr>
        <p:spPr>
          <a:xfrm>
            <a:off x="1426609" y="1631156"/>
            <a:ext cx="2641997" cy="33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7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全球金融市場挑戰</a:t>
            </a:r>
            <a:endParaRPr sz="20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5" name="Google Shape;145;p56"/>
          <p:cNvSpPr/>
          <p:nvPr/>
        </p:nvSpPr>
        <p:spPr>
          <a:xfrm>
            <a:off x="1426608" y="2088121"/>
            <a:ext cx="6977659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全球金融市場正面臨多重挑戰，投資決策變得更加複雜。本研究針對這些變化提供系統性分析方法。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6"/>
          <p:cNvSpPr/>
          <p:nvPr/>
        </p:nvSpPr>
        <p:spPr>
          <a:xfrm>
            <a:off x="815935" y="3187065"/>
            <a:ext cx="475500" cy="475500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5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231" y="3226713"/>
            <a:ext cx="316944" cy="39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6"/>
          <p:cNvSpPr/>
          <p:nvPr/>
        </p:nvSpPr>
        <p:spPr>
          <a:xfrm>
            <a:off x="1426609" y="3259693"/>
            <a:ext cx="2641997" cy="33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7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美國政策影響</a:t>
            </a:r>
            <a:endParaRPr sz="20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9" name="Google Shape;149;p56"/>
          <p:cNvSpPr/>
          <p:nvPr/>
        </p:nvSpPr>
        <p:spPr>
          <a:xfrm>
            <a:off x="1426608" y="3716658"/>
            <a:ext cx="6977659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川普當選後的關稅政策為全球股市帶來不確定性。美中貿易關係緊張及地緣政治因素，更增加投資管理的困難。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6"/>
          <p:cNvSpPr/>
          <p:nvPr/>
        </p:nvSpPr>
        <p:spPr>
          <a:xfrm>
            <a:off x="815935" y="4815603"/>
            <a:ext cx="475500" cy="475500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5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5231" y="4855251"/>
            <a:ext cx="316944" cy="39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6"/>
          <p:cNvSpPr/>
          <p:nvPr/>
        </p:nvSpPr>
        <p:spPr>
          <a:xfrm>
            <a:off x="1426609" y="4888231"/>
            <a:ext cx="2641997" cy="33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7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投資管理需求</a:t>
            </a:r>
            <a:endParaRPr sz="20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3" name="Google Shape;153;p56"/>
          <p:cNvSpPr/>
          <p:nvPr/>
        </p:nvSpPr>
        <p:spPr>
          <a:xfrm>
            <a:off x="1426608" y="5345195"/>
            <a:ext cx="6977659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專業基金管理者需要更精準的選股策略。如需將傳投資學理論落實到實務運作，必須先整合多維度因素的量化預測模型。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6"/>
          <p:cNvSpPr/>
          <p:nvPr/>
        </p:nvSpPr>
        <p:spPr>
          <a:xfrm>
            <a:off x="815935" y="6444139"/>
            <a:ext cx="475500" cy="475500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5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231" y="6483787"/>
            <a:ext cx="316944" cy="39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6"/>
          <p:cNvSpPr/>
          <p:nvPr/>
        </p:nvSpPr>
        <p:spPr>
          <a:xfrm>
            <a:off x="1426609" y="6516767"/>
            <a:ext cx="2641997" cy="33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7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雙重目標達成</a:t>
            </a:r>
            <a:endParaRPr sz="20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7" name="Google Shape;157;p56"/>
          <p:cNvSpPr/>
          <p:nvPr/>
        </p:nvSpPr>
        <p:spPr>
          <a:xfrm>
            <a:off x="1426608" y="6973731"/>
            <a:ext cx="6977659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降低投資組合波動性，同時提高投資報酬率。在不確定性增加的環境中，平衡風險與報酬的能力變得尤為重要。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3"/>
          <p:cNvSpPr/>
          <p:nvPr/>
        </p:nvSpPr>
        <p:spPr>
          <a:xfrm>
            <a:off x="527450" y="838450"/>
            <a:ext cx="107076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回測結果觀察</a:t>
            </a:r>
            <a:r>
              <a:rPr lang="en-US" sz="4451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, 2008/1/2 - 2025/5/28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434" name="Google Shape;434;p7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447" y="1915479"/>
            <a:ext cx="11503152" cy="57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3"/>
          <p:cNvSpPr/>
          <p:nvPr/>
        </p:nvSpPr>
        <p:spPr>
          <a:xfrm>
            <a:off x="10681450" y="2746525"/>
            <a:ext cx="16944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卜蜂表現優異</a:t>
            </a:r>
            <a:endParaRPr sz="14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36" name="Google Shape;436;p73"/>
          <p:cNvSpPr/>
          <p:nvPr/>
        </p:nvSpPr>
        <p:spPr>
          <a:xfrm>
            <a:off x="10681452" y="3132525"/>
            <a:ext cx="37650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持有15年後，卜蜂累積漲幅超過19倍。</a:t>
            </a:r>
            <a:endParaRPr sz="13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73"/>
          <p:cNvSpPr/>
          <p:nvPr/>
        </p:nvSpPr>
        <p:spPr>
          <a:xfrm>
            <a:off x="10681450" y="5870725"/>
            <a:ext cx="2063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ETF 0050表現平平</a:t>
            </a:r>
            <a:endParaRPr sz="14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38" name="Google Shape;438;p73"/>
          <p:cNvSpPr/>
          <p:nvPr/>
        </p:nvSpPr>
        <p:spPr>
          <a:xfrm>
            <a:off x="10681456" y="6256725"/>
            <a:ext cx="3657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持</a:t>
            </a:r>
            <a:r>
              <a:rPr lang="en-US" sz="14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有15年後，ETF 0050累積漲幅只有4倍。</a:t>
            </a:r>
            <a:endParaRPr sz="14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4"/>
          <p:cNvSpPr/>
          <p:nvPr/>
        </p:nvSpPr>
        <p:spPr>
          <a:xfrm>
            <a:off x="6280191" y="2073715"/>
            <a:ext cx="680370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小結二：歷史回測分析結果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46" name="Google Shape;446;p74"/>
          <p:cNvSpPr/>
          <p:nvPr/>
        </p:nvSpPr>
        <p:spPr>
          <a:xfrm>
            <a:off x="6280192" y="312265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7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5262" y="3165161"/>
            <a:ext cx="340163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4"/>
          <p:cNvSpPr/>
          <p:nvPr/>
        </p:nvSpPr>
        <p:spPr>
          <a:xfrm>
            <a:off x="7017307" y="3200519"/>
            <a:ext cx="2899411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卜蜂績效遠優於ETF 0050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49" name="Google Shape;449;p74"/>
          <p:cNvSpPr/>
          <p:nvPr/>
        </p:nvSpPr>
        <p:spPr>
          <a:xfrm>
            <a:off x="7017307" y="4045270"/>
            <a:ext cx="289941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過去15年持有卜蜂的投資績效，遠高於ETF 0050。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4"/>
          <p:cNvSpPr/>
          <p:nvPr/>
        </p:nvSpPr>
        <p:spPr>
          <a:xfrm>
            <a:off x="10200205" y="3122655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Google Shape;451;p7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5275" y="3165161"/>
            <a:ext cx="340163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4"/>
          <p:cNvSpPr/>
          <p:nvPr/>
        </p:nvSpPr>
        <p:spPr>
          <a:xfrm>
            <a:off x="10937322" y="320052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回報差距顯著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53" name="Google Shape;453;p74"/>
          <p:cNvSpPr/>
          <p:nvPr/>
        </p:nvSpPr>
        <p:spPr>
          <a:xfrm>
            <a:off x="10937321" y="3690941"/>
            <a:ext cx="289941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卜蜂累積漲幅為ETF 0050的近5倍。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74"/>
          <p:cNvSpPr/>
          <p:nvPr/>
        </p:nvSpPr>
        <p:spPr>
          <a:xfrm>
            <a:off x="6280192" y="5224704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p7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5262" y="5267209"/>
            <a:ext cx="340163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4"/>
          <p:cNvSpPr/>
          <p:nvPr/>
        </p:nvSpPr>
        <p:spPr>
          <a:xfrm>
            <a:off x="7017309" y="5302570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挑戰傳統觀念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57" name="Google Shape;457;p74"/>
          <p:cNvSpPr/>
          <p:nvPr/>
        </p:nvSpPr>
        <p:spPr>
          <a:xfrm>
            <a:off x="7017310" y="5792989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此結果挑戰分散投資一定優於集中投資的傳統觀念。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/>
          <p:nvPr/>
        </p:nvSpPr>
        <p:spPr>
          <a:xfrm>
            <a:off x="793791" y="2194087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回測結果引發的問題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64" name="Google Shape;464;p75"/>
          <p:cNvSpPr/>
          <p:nvPr/>
        </p:nvSpPr>
        <p:spPr>
          <a:xfrm>
            <a:off x="885990" y="3356493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5"/>
          <p:cNvSpPr/>
          <p:nvPr/>
        </p:nvSpPr>
        <p:spPr>
          <a:xfrm>
            <a:off x="971060" y="3398999"/>
            <a:ext cx="340163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sz="2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75"/>
          <p:cNvSpPr/>
          <p:nvPr/>
        </p:nvSpPr>
        <p:spPr>
          <a:xfrm>
            <a:off x="1530908" y="343435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分散投資的質疑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67" name="Google Shape;467;p75"/>
          <p:cNvSpPr/>
          <p:nvPr/>
        </p:nvSpPr>
        <p:spPr>
          <a:xfrm>
            <a:off x="1530908" y="3924778"/>
            <a:ext cx="342149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挑戰了一般人的科普常識：分散式投資真的比集中投資好嗎？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5"/>
          <p:cNvSpPr/>
          <p:nvPr/>
        </p:nvSpPr>
        <p:spPr>
          <a:xfrm>
            <a:off x="5235896" y="3356493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75"/>
          <p:cNvSpPr/>
          <p:nvPr/>
        </p:nvSpPr>
        <p:spPr>
          <a:xfrm>
            <a:off x="5320965" y="3398999"/>
            <a:ext cx="340163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sz="2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5"/>
          <p:cNvSpPr/>
          <p:nvPr/>
        </p:nvSpPr>
        <p:spPr>
          <a:xfrm>
            <a:off x="5973011" y="343435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指數型基金策略檢討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71" name="Google Shape;471;p75"/>
          <p:cNvSpPr/>
          <p:nvPr/>
        </p:nvSpPr>
        <p:spPr>
          <a:xfrm>
            <a:off x="5973011" y="3924778"/>
            <a:ext cx="342149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被動式、指數型基金的管理方式，真的比主動式選股好嗎？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75"/>
          <p:cNvSpPr/>
          <p:nvPr/>
        </p:nvSpPr>
        <p:spPr>
          <a:xfrm>
            <a:off x="9677997" y="3356493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75"/>
          <p:cNvSpPr/>
          <p:nvPr/>
        </p:nvSpPr>
        <p:spPr>
          <a:xfrm>
            <a:off x="9763067" y="3398999"/>
            <a:ext cx="340163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sz="2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5"/>
          <p:cNvSpPr/>
          <p:nvPr/>
        </p:nvSpPr>
        <p:spPr>
          <a:xfrm>
            <a:off x="10415114" y="343435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富時50指數編製方法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75" name="Google Shape;475;p75"/>
          <p:cNvSpPr/>
          <p:nvPr/>
        </p:nvSpPr>
        <p:spPr>
          <a:xfrm>
            <a:off x="10415114" y="3924778"/>
            <a:ext cx="342149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富時50指數的編製方式可能存在未盡完善之處。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75"/>
          <p:cNvSpPr/>
          <p:nvPr/>
        </p:nvSpPr>
        <p:spPr>
          <a:xfrm>
            <a:off x="885990" y="5104212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75"/>
          <p:cNvSpPr/>
          <p:nvPr/>
        </p:nvSpPr>
        <p:spPr>
          <a:xfrm>
            <a:off x="971060" y="5146718"/>
            <a:ext cx="340163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sz="2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75"/>
          <p:cNvSpPr/>
          <p:nvPr/>
        </p:nvSpPr>
        <p:spPr>
          <a:xfrm>
            <a:off x="1530908" y="5182078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ETF 0050產品設計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79" name="Google Shape;479;p75"/>
          <p:cNvSpPr/>
          <p:nvPr/>
        </p:nvSpPr>
        <p:spPr>
          <a:xfrm>
            <a:off x="1530906" y="5672499"/>
            <a:ext cx="564261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ETF 0050這項商品的設計是否有待改進？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75"/>
          <p:cNvSpPr/>
          <p:nvPr/>
        </p:nvSpPr>
        <p:spPr>
          <a:xfrm>
            <a:off x="7457005" y="5104212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75"/>
          <p:cNvSpPr/>
          <p:nvPr/>
        </p:nvSpPr>
        <p:spPr>
          <a:xfrm>
            <a:off x="7542075" y="5146718"/>
            <a:ext cx="340163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5</a:t>
            </a:r>
            <a:endParaRPr sz="2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5"/>
          <p:cNvSpPr/>
          <p:nvPr/>
        </p:nvSpPr>
        <p:spPr>
          <a:xfrm>
            <a:off x="8194122" y="5182078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市場分析深度不足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83" name="Google Shape;483;p75"/>
          <p:cNvSpPr/>
          <p:nvPr/>
        </p:nvSpPr>
        <p:spPr>
          <a:xfrm>
            <a:off x="8194121" y="5672499"/>
            <a:ext cx="564261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市場上從業人員是否充分理解並分析相關基本面因素？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7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6"/>
          <p:cNvSpPr/>
          <p:nvPr/>
        </p:nvSpPr>
        <p:spPr>
          <a:xfrm>
            <a:off x="793792" y="1248611"/>
            <a:ext cx="737068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馬可維茲效率前緣的實際應用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91" name="Google Shape;491;p76"/>
          <p:cNvSpPr/>
          <p:nvPr/>
        </p:nvSpPr>
        <p:spPr>
          <a:xfrm>
            <a:off x="939779" y="229755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76"/>
          <p:cNvSpPr/>
          <p:nvPr/>
        </p:nvSpPr>
        <p:spPr>
          <a:xfrm>
            <a:off x="1303974" y="229755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投資組合形成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93" name="Google Shape;493;p76"/>
          <p:cNvSpPr/>
          <p:nvPr/>
        </p:nvSpPr>
        <p:spPr>
          <a:xfrm>
            <a:off x="1303975" y="2787972"/>
            <a:ext cx="70462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將卜蜂與ETF 0050結合在一起，成為一個新的投資組合。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6"/>
          <p:cNvSpPr/>
          <p:nvPr/>
        </p:nvSpPr>
        <p:spPr>
          <a:xfrm>
            <a:off x="1279940" y="3377688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76"/>
          <p:cNvSpPr/>
          <p:nvPr/>
        </p:nvSpPr>
        <p:spPr>
          <a:xfrm>
            <a:off x="1644136" y="3377686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權重隨機生成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96" name="Google Shape;496;p76"/>
          <p:cNvSpPr/>
          <p:nvPr/>
        </p:nvSpPr>
        <p:spPr>
          <a:xfrm>
            <a:off x="1644135" y="3868106"/>
            <a:ext cx="6706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使用Numpy套件的random()函數，隨機產生不同的投資權重組合。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6"/>
          <p:cNvSpPr/>
          <p:nvPr/>
        </p:nvSpPr>
        <p:spPr>
          <a:xfrm>
            <a:off x="1620220" y="482072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76"/>
          <p:cNvSpPr/>
          <p:nvPr/>
        </p:nvSpPr>
        <p:spPr>
          <a:xfrm>
            <a:off x="1984418" y="4820723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預期報酬率計算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99" name="Google Shape;499;p76"/>
          <p:cNvSpPr/>
          <p:nvPr/>
        </p:nvSpPr>
        <p:spPr>
          <a:xfrm>
            <a:off x="1984415" y="5311144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ETF權重 × ETF年化報酬率 + 卜蜂權重 × 卜蜂年化報酬率。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76"/>
          <p:cNvSpPr/>
          <p:nvPr/>
        </p:nvSpPr>
        <p:spPr>
          <a:xfrm>
            <a:off x="1814515" y="590086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76"/>
          <p:cNvSpPr/>
          <p:nvPr/>
        </p:nvSpPr>
        <p:spPr>
          <a:xfrm>
            <a:off x="2324698" y="590085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預期風險計算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02" name="Google Shape;502;p76"/>
          <p:cNvSpPr/>
          <p:nvPr/>
        </p:nvSpPr>
        <p:spPr>
          <a:xfrm>
            <a:off x="2324698" y="6391279"/>
            <a:ext cx="602551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使用矩陣運算計算投資組合的標準差，作為風險指標。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7"/>
          <p:cNvSpPr/>
          <p:nvPr/>
        </p:nvSpPr>
        <p:spPr>
          <a:xfrm>
            <a:off x="464349" y="852475"/>
            <a:ext cx="8108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相關係數與風險分散的關係</a:t>
            </a:r>
            <a:endParaRPr sz="45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509" name="Google Shape;509;p7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496" y="1939980"/>
            <a:ext cx="8686799" cy="438960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7"/>
          <p:cNvSpPr/>
          <p:nvPr/>
        </p:nvSpPr>
        <p:spPr>
          <a:xfrm>
            <a:off x="9226156" y="3983951"/>
            <a:ext cx="16584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降低風險原理</a:t>
            </a:r>
            <a:endParaRPr sz="13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1" name="Google Shape;511;p77"/>
          <p:cNvSpPr/>
          <p:nvPr/>
        </p:nvSpPr>
        <p:spPr>
          <a:xfrm>
            <a:off x="9226156" y="4270775"/>
            <a:ext cx="4254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當相關係數小於1時，投資組合的風險小於個別資產風險的加權平均。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7"/>
          <p:cNvSpPr/>
          <p:nvPr/>
        </p:nvSpPr>
        <p:spPr>
          <a:xfrm>
            <a:off x="9226156" y="4576167"/>
            <a:ext cx="16584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分散投資效益</a:t>
            </a:r>
            <a:endParaRPr sz="13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13" name="Google Shape;513;p77"/>
          <p:cNvSpPr/>
          <p:nvPr/>
        </p:nvSpPr>
        <p:spPr>
          <a:xfrm>
            <a:off x="9226156" y="4862992"/>
            <a:ext cx="4254000" cy="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理論上，相關係數越低，分散投資的風險降低效果越顯著。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9185" y="1939963"/>
            <a:ext cx="4251959" cy="174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8"/>
          <p:cNvSpPr/>
          <p:nvPr/>
        </p:nvSpPr>
        <p:spPr>
          <a:xfrm>
            <a:off x="793791" y="3734398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效率前緣模擬計算過程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22" name="Google Shape;522;p78"/>
          <p:cNvSpPr/>
          <p:nvPr/>
        </p:nvSpPr>
        <p:spPr>
          <a:xfrm>
            <a:off x="793791" y="4783339"/>
            <a:ext cx="4196359" cy="2546985"/>
          </a:xfrm>
          <a:prstGeom prst="roundRect">
            <a:avLst>
              <a:gd name="adj" fmla="val 3740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78"/>
          <p:cNvSpPr/>
          <p:nvPr/>
        </p:nvSpPr>
        <p:spPr>
          <a:xfrm>
            <a:off x="1028226" y="501777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模擬方法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24" name="Google Shape;524;p78"/>
          <p:cNvSpPr/>
          <p:nvPr/>
        </p:nvSpPr>
        <p:spPr>
          <a:xfrm>
            <a:off x="1028225" y="5508190"/>
            <a:ext cx="3727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使用for迴圈進行1,000次模擬，產生不同風險與報酬組合。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8"/>
          <p:cNvSpPr/>
          <p:nvPr/>
        </p:nvSpPr>
        <p:spPr>
          <a:xfrm>
            <a:off x="1028225" y="6370085"/>
            <a:ext cx="3727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這種模擬無需使用機器學習，僅透過循環計算即可得出結果。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78"/>
          <p:cNvSpPr/>
          <p:nvPr/>
        </p:nvSpPr>
        <p:spPr>
          <a:xfrm>
            <a:off x="5216964" y="4783339"/>
            <a:ext cx="4196359" cy="2546985"/>
          </a:xfrm>
          <a:prstGeom prst="roundRect">
            <a:avLst>
              <a:gd name="adj" fmla="val 3740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8"/>
          <p:cNvSpPr/>
          <p:nvPr/>
        </p:nvSpPr>
        <p:spPr>
          <a:xfrm>
            <a:off x="5451399" y="501777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數學計算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28" name="Google Shape;528;p78"/>
          <p:cNvSpPr/>
          <p:nvPr/>
        </p:nvSpPr>
        <p:spPr>
          <a:xfrm>
            <a:off x="5451398" y="5508190"/>
            <a:ext cx="3727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實際的數學推導使用陣列(行列式)計算，透過Numpy的array()函數實現。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78"/>
          <p:cNvSpPr/>
          <p:nvPr/>
        </p:nvSpPr>
        <p:spPr>
          <a:xfrm>
            <a:off x="5451398" y="6370085"/>
            <a:ext cx="3727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計算過程包括權重分配、報酬率期望值及風險標準差。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78"/>
          <p:cNvSpPr/>
          <p:nvPr/>
        </p:nvSpPr>
        <p:spPr>
          <a:xfrm>
            <a:off x="9640136" y="4783339"/>
            <a:ext cx="4196359" cy="2546985"/>
          </a:xfrm>
          <a:prstGeom prst="roundRect">
            <a:avLst>
              <a:gd name="adj" fmla="val 3740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8"/>
          <p:cNvSpPr/>
          <p:nvPr/>
        </p:nvSpPr>
        <p:spPr>
          <a:xfrm>
            <a:off x="9874571" y="501777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結果視覺化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32" name="Google Shape;532;p78"/>
          <p:cNvSpPr/>
          <p:nvPr/>
        </p:nvSpPr>
        <p:spPr>
          <a:xfrm>
            <a:off x="9874570" y="5508190"/>
            <a:ext cx="3727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計算結果透過散點圖呈現，形成效率前緣曲線。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8"/>
          <p:cNvSpPr/>
          <p:nvPr/>
        </p:nvSpPr>
        <p:spPr>
          <a:xfrm>
            <a:off x="9874570" y="6370085"/>
            <a:ext cx="372749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曲線上每一點代表一種特定的投資組合中風險+報酬特性。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9"/>
          <p:cNvSpPr/>
          <p:nvPr/>
        </p:nvSpPr>
        <p:spPr>
          <a:xfrm>
            <a:off x="793803" y="1269798"/>
            <a:ext cx="109254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卜蜂結合ETF</a:t>
            </a:r>
            <a:r>
              <a:rPr lang="en-US" sz="4451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 0050形成的效率前緣曲線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0" name="Google Shape;540;p79"/>
          <p:cNvSpPr/>
          <p:nvPr/>
        </p:nvSpPr>
        <p:spPr>
          <a:xfrm>
            <a:off x="9560364" y="2623543"/>
            <a:ext cx="4196400" cy="1685100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9"/>
          <p:cNvSpPr/>
          <p:nvPr/>
        </p:nvSpPr>
        <p:spPr>
          <a:xfrm>
            <a:off x="9794799" y="285797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投資組合優勢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2" name="Google Shape;542;p79"/>
          <p:cNvSpPr/>
          <p:nvPr/>
        </p:nvSpPr>
        <p:spPr>
          <a:xfrm>
            <a:off x="9794798" y="3348398"/>
            <a:ext cx="37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曲線顯示特定權重的投資組合可在相同風險下獲得更高報酬。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9"/>
          <p:cNvSpPr/>
          <p:nvPr/>
        </p:nvSpPr>
        <p:spPr>
          <a:xfrm>
            <a:off x="9563936" y="4528543"/>
            <a:ext cx="4196400" cy="1685100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79"/>
          <p:cNvSpPr/>
          <p:nvPr/>
        </p:nvSpPr>
        <p:spPr>
          <a:xfrm>
            <a:off x="9798371" y="476297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最佳組合位置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5" name="Google Shape;545;p79"/>
          <p:cNvSpPr/>
          <p:nvPr/>
        </p:nvSpPr>
        <p:spPr>
          <a:xfrm>
            <a:off x="9798370" y="5253398"/>
            <a:ext cx="37275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位於曲線上的點代表風險調整後報酬最高的最佳投資組合。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79"/>
          <p:cNvPicPr preferRelativeResize="0"/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450" y="2588300"/>
            <a:ext cx="7863839" cy="408919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9"/>
          <p:cNvSpPr/>
          <p:nvPr/>
        </p:nvSpPr>
        <p:spPr>
          <a:xfrm>
            <a:off x="1060546" y="7004100"/>
            <a:ext cx="6451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完整程式請參閱附檔Part2_capmModel.py。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0"/>
          <p:cNvSpPr/>
          <p:nvPr/>
        </p:nvSpPr>
        <p:spPr>
          <a:xfrm>
            <a:off x="793791" y="688183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CAPM模型基本介紹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554" name="Google Shape;554;p8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2" y="1850592"/>
            <a:ext cx="13042821" cy="252698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0"/>
          <p:cNvSpPr/>
          <p:nvPr/>
        </p:nvSpPr>
        <p:spPr>
          <a:xfrm>
            <a:off x="793792" y="4859538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模型定義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6" name="Google Shape;556;p80"/>
          <p:cNvSpPr/>
          <p:nvPr/>
        </p:nvSpPr>
        <p:spPr>
          <a:xfrm>
            <a:off x="793792" y="5440682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資本資產定價模型（Capital Asset Pricing Model）是計算資產預期報酬率的理論模型。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80"/>
          <p:cNvSpPr/>
          <p:nvPr/>
        </p:nvSpPr>
        <p:spPr>
          <a:xfrm>
            <a:off x="793792" y="639330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計算公式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8" name="Google Shape;558;p80"/>
          <p:cNvSpPr/>
          <p:nvPr/>
        </p:nvSpPr>
        <p:spPr>
          <a:xfrm>
            <a:off x="793792" y="697444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預期報酬率 = 無風險利率 + β×(市場預期報酬率-無風險利率)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80"/>
          <p:cNvSpPr/>
          <p:nvPr/>
        </p:nvSpPr>
        <p:spPr>
          <a:xfrm>
            <a:off x="7599523" y="4859538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卜蜂β值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0" name="Google Shape;560;p80"/>
          <p:cNvSpPr/>
          <p:nvPr/>
        </p:nvSpPr>
        <p:spPr>
          <a:xfrm>
            <a:off x="7599524" y="544068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透過過去與大盤的相關性分析計算，結果為0.400755。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80"/>
          <p:cNvSpPr/>
          <p:nvPr/>
        </p:nvSpPr>
        <p:spPr>
          <a:xfrm>
            <a:off x="7599523" y="603039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模型優點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62" name="Google Shape;562;p80"/>
          <p:cNvSpPr/>
          <p:nvPr/>
        </p:nvSpPr>
        <p:spPr>
          <a:xfrm>
            <a:off x="7599524" y="661154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考慮系統性風險，計算簡單直觀，適合資產評估。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8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1"/>
          <p:cNvSpPr/>
          <p:nvPr/>
        </p:nvSpPr>
        <p:spPr>
          <a:xfrm>
            <a:off x="793791" y="866063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CAPM模型的理論基礎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70" name="Google Shape;570;p81"/>
          <p:cNvSpPr/>
          <p:nvPr/>
        </p:nvSpPr>
        <p:spPr>
          <a:xfrm>
            <a:off x="793790" y="1915004"/>
            <a:ext cx="510300" cy="51030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81"/>
          <p:cNvSpPr/>
          <p:nvPr/>
        </p:nvSpPr>
        <p:spPr>
          <a:xfrm>
            <a:off x="1530908" y="1992870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風險與報酬關係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72" name="Google Shape;572;p81"/>
          <p:cNvSpPr/>
          <p:nvPr/>
        </p:nvSpPr>
        <p:spPr>
          <a:xfrm>
            <a:off x="1530909" y="2483290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CAPM假設風險與報酬成正比，投資者需要額外報酬來補償承擔的風險。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81"/>
          <p:cNvSpPr/>
          <p:nvPr/>
        </p:nvSpPr>
        <p:spPr>
          <a:xfrm>
            <a:off x="793790" y="3662723"/>
            <a:ext cx="510300" cy="51030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8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860" y="3705227"/>
            <a:ext cx="340163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1"/>
          <p:cNvSpPr/>
          <p:nvPr/>
        </p:nvSpPr>
        <p:spPr>
          <a:xfrm>
            <a:off x="1530908" y="374058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Beta係數意義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76" name="Google Shape;576;p81"/>
          <p:cNvSpPr/>
          <p:nvPr/>
        </p:nvSpPr>
        <p:spPr>
          <a:xfrm>
            <a:off x="1530909" y="423100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Beta衡量資產對市場變動的敏感性，反映系統性風險程度。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1"/>
          <p:cNvSpPr/>
          <p:nvPr/>
        </p:nvSpPr>
        <p:spPr>
          <a:xfrm>
            <a:off x="793790" y="5047539"/>
            <a:ext cx="510300" cy="51030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81"/>
          <p:cNvSpPr/>
          <p:nvPr/>
        </p:nvSpPr>
        <p:spPr>
          <a:xfrm>
            <a:off x="1530908" y="5125405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風險溢酬概念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79" name="Google Shape;579;p81"/>
          <p:cNvSpPr/>
          <p:nvPr/>
        </p:nvSpPr>
        <p:spPr>
          <a:xfrm>
            <a:off x="1530909" y="561582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市場風險溢酬是市場預期報酬率超過無風險利率的部分。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1"/>
          <p:cNvSpPr/>
          <p:nvPr/>
        </p:nvSpPr>
        <p:spPr>
          <a:xfrm>
            <a:off x="793790" y="6432355"/>
            <a:ext cx="510300" cy="510300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81"/>
          <p:cNvSpPr/>
          <p:nvPr/>
        </p:nvSpPr>
        <p:spPr>
          <a:xfrm>
            <a:off x="1530908" y="651021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模型假設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2" name="Google Shape;582;p81"/>
          <p:cNvSpPr/>
          <p:nvPr/>
        </p:nvSpPr>
        <p:spPr>
          <a:xfrm>
            <a:off x="1530909" y="7000640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假設市場效率、投資者理性、無交易成本、可自由借貸等條件。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2B16004-8607-253D-7B81-90FE3D710F36}"/>
              </a:ext>
            </a:extLst>
          </p:cNvPr>
          <p:cNvSpPr txBox="1"/>
          <p:nvPr/>
        </p:nvSpPr>
        <p:spPr>
          <a:xfrm>
            <a:off x="801124" y="379196"/>
            <a:ext cx="7315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altLang="zh-TW" sz="1400" b="1" i="0" u="none" strike="noStrike" dirty="0">
                <a:solidFill>
                  <a:srgbClr val="4A86E8"/>
                </a:solidFill>
                <a:effectLst/>
                <a:latin typeface="Open Sans" panose="020B0606030504020204" pitchFamily="34" charset="0"/>
              </a:rPr>
              <a:t>From </a:t>
            </a:r>
            <a:r>
              <a:rPr lang="en-US" altLang="zh-TW" sz="1400" b="1" i="0" u="none" strike="noStrike" dirty="0" err="1">
                <a:solidFill>
                  <a:srgbClr val="4A86E8"/>
                </a:solidFill>
                <a:effectLst/>
                <a:latin typeface="Open Sans" panose="020B0606030504020204" pitchFamily="34" charset="0"/>
              </a:rPr>
              <a:t>sklearn.linear_model</a:t>
            </a:r>
            <a:r>
              <a:rPr lang="en-US" altLang="zh-TW" sz="1400" b="1" i="0" u="none" strike="noStrike" dirty="0">
                <a:solidFill>
                  <a:srgbClr val="4A86E8"/>
                </a:solidFill>
                <a:effectLst/>
                <a:latin typeface="Open Sans" panose="020B0606030504020204" pitchFamily="34" charset="0"/>
              </a:rPr>
              <a:t> import </a:t>
            </a:r>
            <a:r>
              <a:rPr lang="en-US" altLang="zh-TW" sz="1400" b="1" i="0" u="none" strike="noStrike" dirty="0" err="1">
                <a:solidFill>
                  <a:srgbClr val="4A86E8"/>
                </a:solidFill>
                <a:effectLst/>
                <a:latin typeface="Open Sans" panose="020B0606030504020204" pitchFamily="34" charset="0"/>
              </a:rPr>
              <a:t>LinearRegression</a:t>
            </a:r>
            <a:endParaRPr lang="en-US" altLang="zh-TW" b="0" dirty="0">
              <a:effectLst/>
            </a:endParaRPr>
          </a:p>
          <a:p>
            <a:pPr>
              <a:buNone/>
            </a:pPr>
            <a:br>
              <a:rPr lang="en-US" altLang="zh-TW" dirty="0"/>
            </a:br>
            <a:endParaRPr lang="zh-TW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2"/>
          <p:cNvSpPr/>
          <p:nvPr/>
        </p:nvSpPr>
        <p:spPr>
          <a:xfrm>
            <a:off x="975950" y="1323152"/>
            <a:ext cx="88374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資本市場線與最佳投資組合</a:t>
            </a:r>
            <a:endParaRPr sz="45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89" name="Google Shape;589;p82"/>
          <p:cNvSpPr/>
          <p:nvPr/>
        </p:nvSpPr>
        <p:spPr>
          <a:xfrm>
            <a:off x="9356299" y="2181475"/>
            <a:ext cx="2100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Capital Market Line</a:t>
            </a:r>
            <a:endParaRPr sz="18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90" name="Google Shape;590;p82"/>
          <p:cNvSpPr/>
          <p:nvPr/>
        </p:nvSpPr>
        <p:spPr>
          <a:xfrm>
            <a:off x="9356301" y="2561160"/>
            <a:ext cx="50934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William Sharpe在效率前緣曲線上加上一條資本市場線。</a:t>
            </a:r>
            <a:endParaRPr sz="14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82"/>
          <p:cNvSpPr/>
          <p:nvPr/>
        </p:nvSpPr>
        <p:spPr>
          <a:xfrm>
            <a:off x="9356301" y="2931678"/>
            <a:ext cx="50934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此線代表無風險資產與市場投資組合的所有可能組合。</a:t>
            </a:r>
            <a:endParaRPr sz="14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82"/>
          <p:cNvSpPr/>
          <p:nvPr/>
        </p:nvSpPr>
        <p:spPr>
          <a:xfrm>
            <a:off x="9356299" y="4162675"/>
            <a:ext cx="18786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最佳投資組合</a:t>
            </a:r>
            <a:endParaRPr sz="18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93" name="Google Shape;593;p82"/>
          <p:cNvSpPr/>
          <p:nvPr/>
        </p:nvSpPr>
        <p:spPr>
          <a:xfrm>
            <a:off x="9356302" y="4542360"/>
            <a:ext cx="4915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最佳投資組合位於效率前緣與資本市場線的切點。</a:t>
            </a:r>
            <a:endParaRPr sz="14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2"/>
          <p:cNvSpPr/>
          <p:nvPr/>
        </p:nvSpPr>
        <p:spPr>
          <a:xfrm>
            <a:off x="9356302" y="4912878"/>
            <a:ext cx="49152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此點代表風險調整後報酬最高的投資組合。</a:t>
            </a:r>
            <a:endParaRPr sz="14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82"/>
          <p:cNvSpPr/>
          <p:nvPr/>
        </p:nvSpPr>
        <p:spPr>
          <a:xfrm>
            <a:off x="9424150" y="3316500"/>
            <a:ext cx="46113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註：資本市場線的斜率等於市場風險溢酬除以市場標準差，代表每單位風險的額外報酬。</a:t>
            </a:r>
            <a:endParaRPr sz="11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50" y="2181475"/>
            <a:ext cx="8046720" cy="4180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82"/>
          <p:cNvCxnSpPr/>
          <p:nvPr/>
        </p:nvCxnSpPr>
        <p:spPr>
          <a:xfrm rot="10800000" flipH="1">
            <a:off x="2077575" y="2662600"/>
            <a:ext cx="4578600" cy="1391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82"/>
          <p:cNvSpPr/>
          <p:nvPr/>
        </p:nvSpPr>
        <p:spPr>
          <a:xfrm>
            <a:off x="3691225" y="3429000"/>
            <a:ext cx="201600" cy="231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82"/>
          <p:cNvSpPr/>
          <p:nvPr/>
        </p:nvSpPr>
        <p:spPr>
          <a:xfrm>
            <a:off x="2400300" y="2723025"/>
            <a:ext cx="1878600" cy="510900"/>
          </a:xfrm>
          <a:prstGeom prst="wedgeRectCallout">
            <a:avLst>
              <a:gd name="adj1" fmla="val 26232"/>
              <a:gd name="adj2" fmla="val 80285"/>
            </a:avLst>
          </a:prstGeom>
          <a:solidFill>
            <a:schemeClr val="lt2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Optimal Portfolio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82"/>
          <p:cNvSpPr/>
          <p:nvPr/>
        </p:nvSpPr>
        <p:spPr>
          <a:xfrm>
            <a:off x="4148425" y="4114800"/>
            <a:ext cx="201600" cy="2316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82"/>
          <p:cNvSpPr/>
          <p:nvPr/>
        </p:nvSpPr>
        <p:spPr>
          <a:xfrm>
            <a:off x="4455350" y="4776075"/>
            <a:ext cx="1878600" cy="510900"/>
          </a:xfrm>
          <a:prstGeom prst="wedgeRectCallout">
            <a:avLst>
              <a:gd name="adj1" fmla="val -53095"/>
              <a:gd name="adj2" fmla="val -143903"/>
            </a:avLst>
          </a:prstGeom>
          <a:solidFill>
            <a:schemeClr val="lt2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ETF 0050</a:t>
            </a:r>
            <a:endParaRPr b="1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7"/>
          <p:cNvSpPr/>
          <p:nvPr/>
        </p:nvSpPr>
        <p:spPr>
          <a:xfrm>
            <a:off x="793805" y="787852"/>
            <a:ext cx="89748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研究動機</a:t>
            </a:r>
            <a:r>
              <a:rPr lang="en-US" sz="4451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 → </a:t>
            </a: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推動跨領域合作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4" name="Google Shape;164;p57"/>
          <p:cNvSpPr/>
          <p:nvPr/>
        </p:nvSpPr>
        <p:spPr>
          <a:xfrm>
            <a:off x="793791" y="195024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5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167" y="2404350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7"/>
          <p:cNvSpPr/>
          <p:nvPr/>
        </p:nvSpPr>
        <p:spPr>
          <a:xfrm>
            <a:off x="3194331" y="217705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理論與實務差距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7" name="Google Shape;167;p57"/>
          <p:cNvSpPr/>
          <p:nvPr/>
        </p:nvSpPr>
        <p:spPr>
          <a:xfrm>
            <a:off x="3194330" y="2667480"/>
            <a:ext cx="657427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財務金融理論豐富多元，但在實際投資決策中的應用卻相對有限。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7"/>
          <p:cNvSpPr/>
          <p:nvPr/>
        </p:nvSpPr>
        <p:spPr>
          <a:xfrm>
            <a:off x="3080863" y="3241953"/>
            <a:ext cx="1064240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7"/>
          <p:cNvSpPr/>
          <p:nvPr/>
        </p:nvSpPr>
        <p:spPr>
          <a:xfrm>
            <a:off x="793792" y="3370542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5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8089" y="382464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7"/>
          <p:cNvSpPr/>
          <p:nvPr/>
        </p:nvSpPr>
        <p:spPr>
          <a:xfrm>
            <a:off x="5368174" y="3597355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量化模型能力不足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72" name="Google Shape;172;p57"/>
          <p:cNvSpPr/>
          <p:nvPr/>
        </p:nvSpPr>
        <p:spPr>
          <a:xfrm>
            <a:off x="5368171" y="4087776"/>
            <a:ext cx="7027664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台灣投資環境中，專業投資者缺乏開發和運用量化模型的能力與工具。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7"/>
          <p:cNvSpPr/>
          <p:nvPr/>
        </p:nvSpPr>
        <p:spPr>
          <a:xfrm>
            <a:off x="5254707" y="4662249"/>
            <a:ext cx="8468559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7"/>
          <p:cNvSpPr/>
          <p:nvPr/>
        </p:nvSpPr>
        <p:spPr>
          <a:xfrm>
            <a:off x="793790" y="4790838"/>
            <a:ext cx="6521411" cy="1669852"/>
          </a:xfrm>
          <a:prstGeom prst="roundRect">
            <a:avLst>
              <a:gd name="adj" fmla="val 5705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5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5011" y="5426396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7"/>
          <p:cNvSpPr/>
          <p:nvPr/>
        </p:nvSpPr>
        <p:spPr>
          <a:xfrm>
            <a:off x="7542017" y="5017653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學術與實證結合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77" name="Google Shape;177;p57"/>
          <p:cNvSpPr/>
          <p:nvPr/>
        </p:nvSpPr>
        <p:spPr>
          <a:xfrm>
            <a:off x="7542016" y="5508072"/>
            <a:ext cx="606778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能夠有效結合理論知識與實際市場經驗的研究與應用極為稀少。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7"/>
          <p:cNvSpPr/>
          <p:nvPr/>
        </p:nvSpPr>
        <p:spPr>
          <a:xfrm>
            <a:off x="793792" y="671584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提升本地從業人員在量化模型開發與應用方面的能力，更需推動跨領域合作，將理論與實務緊密結合，方能全面提升市場分析的深度與準確度。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3"/>
          <p:cNvSpPr/>
          <p:nvPr/>
        </p:nvSpPr>
        <p:spPr>
          <a:xfrm>
            <a:off x="6280192" y="1474235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CAPM模型預測結果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09" name="Google Shape;609;p83"/>
          <p:cNvSpPr/>
          <p:nvPr/>
        </p:nvSpPr>
        <p:spPr>
          <a:xfrm>
            <a:off x="6280193" y="2523175"/>
            <a:ext cx="3664863" cy="2683073"/>
          </a:xfrm>
          <a:prstGeom prst="roundRect">
            <a:avLst>
              <a:gd name="adj" fmla="val 3551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83"/>
          <p:cNvSpPr/>
          <p:nvPr/>
        </p:nvSpPr>
        <p:spPr>
          <a:xfrm>
            <a:off x="6514627" y="275760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參數設定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11" name="Google Shape;611;p83"/>
          <p:cNvSpPr/>
          <p:nvPr/>
        </p:nvSpPr>
        <p:spPr>
          <a:xfrm>
            <a:off x="6514627" y="3248028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無風險利率（10年期美國公債yield）= 4.5%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83"/>
          <p:cNvSpPr/>
          <p:nvPr/>
        </p:nvSpPr>
        <p:spPr>
          <a:xfrm>
            <a:off x="6514627" y="4109921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卜蜂Beta值 = 0.400755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83"/>
          <p:cNvSpPr/>
          <p:nvPr/>
        </p:nvSpPr>
        <p:spPr>
          <a:xfrm>
            <a:off x="6514627" y="4608912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台股市場風險溢酬 = 10%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83"/>
          <p:cNvSpPr/>
          <p:nvPr/>
        </p:nvSpPr>
        <p:spPr>
          <a:xfrm>
            <a:off x="10171871" y="2523175"/>
            <a:ext cx="3664863" cy="2683073"/>
          </a:xfrm>
          <a:prstGeom prst="roundRect">
            <a:avLst>
              <a:gd name="adj" fmla="val 3551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83"/>
          <p:cNvSpPr/>
          <p:nvPr/>
        </p:nvSpPr>
        <p:spPr>
          <a:xfrm>
            <a:off x="10406303" y="275760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計算過程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16" name="Google Shape;616;p83"/>
          <p:cNvSpPr/>
          <p:nvPr/>
        </p:nvSpPr>
        <p:spPr>
          <a:xfrm>
            <a:off x="10406303" y="3248028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預期報酬率 = 4.5% + 0.400755 x 10% = 8.5076%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83"/>
          <p:cNvSpPr/>
          <p:nvPr/>
        </p:nvSpPr>
        <p:spPr>
          <a:xfrm>
            <a:off x="6280193" y="543306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83"/>
          <p:cNvSpPr/>
          <p:nvPr/>
        </p:nvSpPr>
        <p:spPr>
          <a:xfrm>
            <a:off x="6514627" y="5667495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預測結果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19" name="Google Shape;619;p83"/>
          <p:cNvSpPr/>
          <p:nvPr/>
        </p:nvSpPr>
        <p:spPr>
          <a:xfrm>
            <a:off x="6514627" y="6157916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卜蜂未來一年的股價 = 111.00 x (1 + 8.5076%) = NT$120 / share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4"/>
          <p:cNvSpPr/>
          <p:nvPr/>
        </p:nvSpPr>
        <p:spPr>
          <a:xfrm>
            <a:off x="793790" y="1251111"/>
            <a:ext cx="602253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小結三：CAPM模型結論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26" name="Google Shape;626;p84"/>
          <p:cNvSpPr/>
          <p:nvPr/>
        </p:nvSpPr>
        <p:spPr>
          <a:xfrm>
            <a:off x="1857259" y="2861550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價格預測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27" name="Google Shape;627;p84"/>
          <p:cNvSpPr/>
          <p:nvPr/>
        </p:nvSpPr>
        <p:spPr>
          <a:xfrm>
            <a:off x="793791" y="3351970"/>
            <a:ext cx="389870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預測一年後（2026/5/27），卜蜂股價為每股NT$120。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8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5633" y="3353991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4"/>
          <p:cNvSpPr/>
          <p:nvPr/>
        </p:nvSpPr>
        <p:spPr>
          <a:xfrm>
            <a:off x="9937793" y="2861550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風險特性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31" name="Google Shape;631;p84"/>
          <p:cNvSpPr/>
          <p:nvPr/>
        </p:nvSpPr>
        <p:spPr>
          <a:xfrm>
            <a:off x="9937793" y="3351970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卜蜂Beta值為0.4，顯示其對市場變動的敏感度較低。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p8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5201" y="3353991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4"/>
          <p:cNvSpPr/>
          <p:nvPr/>
        </p:nvSpPr>
        <p:spPr>
          <a:xfrm>
            <a:off x="9937793" y="531411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假設檢驗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35" name="Google Shape;635;p84"/>
          <p:cNvSpPr/>
          <p:nvPr/>
        </p:nvSpPr>
        <p:spPr>
          <a:xfrm>
            <a:off x="9937793" y="5804538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否定Hypothesis 0，ETF 0050並非台股的完美替代（proxy）。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8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75201" y="5613559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4"/>
          <p:cNvSpPr/>
          <p:nvPr/>
        </p:nvSpPr>
        <p:spPr>
          <a:xfrm>
            <a:off x="1857259" y="531411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風險報酬比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39" name="Google Shape;639;p84"/>
          <p:cNvSpPr/>
          <p:nvPr/>
        </p:nvSpPr>
        <p:spPr>
          <a:xfrm>
            <a:off x="793791" y="5804538"/>
            <a:ext cx="389870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卜蜂提供相對穩定的報酬，波動性低於市場平均。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8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4"/>
          <p:cNvSpPr/>
          <p:nvPr/>
        </p:nvSpPr>
        <p:spPr>
          <a:xfrm>
            <a:off x="6015633" y="5613559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sz="2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5"/>
          <p:cNvSpPr/>
          <p:nvPr/>
        </p:nvSpPr>
        <p:spPr>
          <a:xfrm>
            <a:off x="793790" y="813438"/>
            <a:ext cx="701528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Monte Carlo Simulation </a:t>
            </a: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簡介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49" name="Google Shape;649;p8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835" y="186237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5"/>
          <p:cNvSpPr/>
          <p:nvPr/>
        </p:nvSpPr>
        <p:spPr>
          <a:xfrm>
            <a:off x="793792" y="2656167"/>
            <a:ext cx="232981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隨機模擬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51" name="Google Shape;651;p85"/>
          <p:cNvSpPr/>
          <p:nvPr/>
        </p:nvSpPr>
        <p:spPr>
          <a:xfrm>
            <a:off x="793792" y="3146585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求解的問題本身有隨機性；以機率統計計算數值。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85"/>
          <p:cNvSpPr/>
          <p:nvPr/>
        </p:nvSpPr>
        <p:spPr>
          <a:xfrm>
            <a:off x="3435432" y="1851068"/>
            <a:ext cx="510183" cy="589599"/>
          </a:xfrm>
          <a:prstGeom prst="roundRect">
            <a:avLst>
              <a:gd name="adj" fmla="val 10754"/>
            </a:avLst>
          </a:prstGeom>
          <a:solidFill>
            <a:srgbClr val="E6E6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3" name="Google Shape;653;p8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7093" y="186237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5"/>
          <p:cNvSpPr/>
          <p:nvPr/>
        </p:nvSpPr>
        <p:spPr>
          <a:xfrm>
            <a:off x="3407096" y="2656166"/>
            <a:ext cx="2329815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幾何布朗運動（GBM）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55" name="Google Shape;655;p85"/>
          <p:cNvSpPr/>
          <p:nvPr/>
        </p:nvSpPr>
        <p:spPr>
          <a:xfrm>
            <a:off x="3407096" y="3500915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模擬股價遵循的隨機走勢，為Monte Carlo Simulation提供基礎。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6" name="Google Shape;656;p8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20395" y="186237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5"/>
          <p:cNvSpPr/>
          <p:nvPr/>
        </p:nvSpPr>
        <p:spPr>
          <a:xfrm>
            <a:off x="6020399" y="2656167"/>
            <a:ext cx="232981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多路徑生成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58" name="Google Shape;658;p85"/>
          <p:cNvSpPr/>
          <p:nvPr/>
        </p:nvSpPr>
        <p:spPr>
          <a:xfrm>
            <a:off x="6020399" y="3146585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隨機生成大量可能的股價路徑，統計分析可能的結果分佈。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9" name="Google Shape;659;p8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6835" y="504324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5"/>
          <p:cNvSpPr/>
          <p:nvPr/>
        </p:nvSpPr>
        <p:spPr>
          <a:xfrm>
            <a:off x="793805" y="5837050"/>
            <a:ext cx="3663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情境分析 Scenario Analysis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61" name="Google Shape;661;p85"/>
          <p:cNvSpPr/>
          <p:nvPr/>
        </p:nvSpPr>
        <p:spPr>
          <a:xfrm>
            <a:off x="793792" y="6327459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實務上的情境模擬，考慮多種變數及不確定性。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8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6"/>
          <p:cNvSpPr/>
          <p:nvPr/>
        </p:nvSpPr>
        <p:spPr>
          <a:xfrm>
            <a:off x="771050" y="606876"/>
            <a:ext cx="71157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布朗運動及其金融工程應用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86"/>
          <p:cNvSpPr/>
          <p:nvPr/>
        </p:nvSpPr>
        <p:spPr>
          <a:xfrm>
            <a:off x="941971" y="1625679"/>
            <a:ext cx="30480" cy="5996940"/>
          </a:xfrm>
          <a:prstGeom prst="roundRect">
            <a:avLst>
              <a:gd name="adj" fmla="val 303564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86"/>
          <p:cNvSpPr/>
          <p:nvPr/>
        </p:nvSpPr>
        <p:spPr>
          <a:xfrm>
            <a:off x="1236168" y="1858208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86"/>
          <p:cNvSpPr/>
          <p:nvPr/>
        </p:nvSpPr>
        <p:spPr>
          <a:xfrm>
            <a:off x="694142" y="1625683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p8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711" y="1666935"/>
            <a:ext cx="330399" cy="413028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6"/>
          <p:cNvSpPr/>
          <p:nvPr/>
        </p:nvSpPr>
        <p:spPr>
          <a:xfrm>
            <a:off x="2120387" y="1701405"/>
            <a:ext cx="2753679" cy="34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1827年發現</a:t>
            </a:r>
            <a:endParaRPr sz="21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6"/>
          <p:cNvSpPr/>
          <p:nvPr/>
        </p:nvSpPr>
        <p:spPr>
          <a:xfrm>
            <a:off x="2120388" y="2177774"/>
            <a:ext cx="6252567" cy="70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英國植物學家Robert Brown觀察微小花粉粒子在水中的隨機運動。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6"/>
          <p:cNvSpPr/>
          <p:nvPr/>
        </p:nvSpPr>
        <p:spPr>
          <a:xfrm>
            <a:off x="1236168" y="3555683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86"/>
          <p:cNvSpPr/>
          <p:nvPr/>
        </p:nvSpPr>
        <p:spPr>
          <a:xfrm>
            <a:off x="694142" y="3323156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7" name="Google Shape;677;p8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711" y="3364410"/>
            <a:ext cx="330399" cy="413028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6"/>
          <p:cNvSpPr/>
          <p:nvPr/>
        </p:nvSpPr>
        <p:spPr>
          <a:xfrm>
            <a:off x="2120387" y="3398879"/>
            <a:ext cx="2753679" cy="34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1900年金融應用</a:t>
            </a:r>
            <a:endParaRPr sz="21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86"/>
          <p:cNvSpPr/>
          <p:nvPr/>
        </p:nvSpPr>
        <p:spPr>
          <a:xfrm>
            <a:off x="2120388" y="3875247"/>
            <a:ext cx="6252567" cy="70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法國數學家路易·巴舍利耶首次將布朗運動應用於描述金融資產價格的隨機波動。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86"/>
          <p:cNvSpPr/>
          <p:nvPr/>
        </p:nvSpPr>
        <p:spPr>
          <a:xfrm>
            <a:off x="1236168" y="5253157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86"/>
          <p:cNvSpPr/>
          <p:nvPr/>
        </p:nvSpPr>
        <p:spPr>
          <a:xfrm>
            <a:off x="694142" y="5020631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86"/>
          <p:cNvSpPr/>
          <p:nvPr/>
        </p:nvSpPr>
        <p:spPr>
          <a:xfrm>
            <a:off x="776711" y="5061883"/>
            <a:ext cx="330399" cy="41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86"/>
          <p:cNvSpPr/>
          <p:nvPr/>
        </p:nvSpPr>
        <p:spPr>
          <a:xfrm>
            <a:off x="2120387" y="5096353"/>
            <a:ext cx="2753679" cy="34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主要特性</a:t>
            </a:r>
            <a:endParaRPr sz="21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86"/>
          <p:cNvSpPr/>
          <p:nvPr/>
        </p:nvSpPr>
        <p:spPr>
          <a:xfrm>
            <a:off x="2120388" y="5572722"/>
            <a:ext cx="6252567" cy="70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無規則性、隨機性、持續性、獨立增量、連續路徑及馬爾可夫性質(Markov Property)。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86"/>
          <p:cNvSpPr/>
          <p:nvPr/>
        </p:nvSpPr>
        <p:spPr>
          <a:xfrm>
            <a:off x="1236168" y="6950631"/>
            <a:ext cx="660797" cy="30480"/>
          </a:xfrm>
          <a:prstGeom prst="roundRect">
            <a:avLst>
              <a:gd name="adj" fmla="val 303564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86"/>
          <p:cNvSpPr/>
          <p:nvPr/>
        </p:nvSpPr>
        <p:spPr>
          <a:xfrm>
            <a:off x="694142" y="6718106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6"/>
          <p:cNvSpPr/>
          <p:nvPr/>
        </p:nvSpPr>
        <p:spPr>
          <a:xfrm>
            <a:off x="776711" y="6759358"/>
            <a:ext cx="330399" cy="41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86"/>
          <p:cNvSpPr/>
          <p:nvPr/>
        </p:nvSpPr>
        <p:spPr>
          <a:xfrm>
            <a:off x="2120387" y="6793827"/>
            <a:ext cx="2753679" cy="34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1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現代金融工程應用</a:t>
            </a:r>
            <a:endParaRPr sz="21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86"/>
          <p:cNvSpPr/>
          <p:nvPr/>
        </p:nvSpPr>
        <p:spPr>
          <a:xfrm>
            <a:off x="2120388" y="7270198"/>
            <a:ext cx="625256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股票及選擇權定價、風險管理與模擬、量化交易策略擬定。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8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7"/>
          <p:cNvSpPr/>
          <p:nvPr/>
        </p:nvSpPr>
        <p:spPr>
          <a:xfrm>
            <a:off x="727830" y="895591"/>
            <a:ext cx="7583211" cy="6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Monte Carlo </a:t>
            </a:r>
            <a:r>
              <a:rPr lang="en-US" sz="405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Simulations參數設定</a:t>
            </a:r>
            <a:endParaRPr sz="405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97" name="Google Shape;697;p87"/>
          <p:cNvSpPr/>
          <p:nvPr/>
        </p:nvSpPr>
        <p:spPr>
          <a:xfrm>
            <a:off x="727831" y="1857260"/>
            <a:ext cx="7688343" cy="1213247"/>
          </a:xfrm>
          <a:prstGeom prst="roundRect">
            <a:avLst>
              <a:gd name="adj" fmla="val 719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87"/>
          <p:cNvSpPr/>
          <p:nvPr/>
        </p:nvSpPr>
        <p:spPr>
          <a:xfrm>
            <a:off x="943333" y="2072761"/>
            <a:ext cx="2599372" cy="32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歷史波動率計算</a:t>
            </a:r>
            <a:endParaRPr sz="20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99" name="Google Shape;699;p87"/>
          <p:cNvSpPr/>
          <p:nvPr/>
        </p:nvSpPr>
        <p:spPr>
          <a:xfrm>
            <a:off x="943332" y="2522221"/>
            <a:ext cx="7257336" cy="3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分析日資料，計算日報酬率及日報酬率的標準差。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87"/>
          <p:cNvSpPr/>
          <p:nvPr/>
        </p:nvSpPr>
        <p:spPr>
          <a:xfrm>
            <a:off x="727831" y="3278389"/>
            <a:ext cx="7688343" cy="1213247"/>
          </a:xfrm>
          <a:prstGeom prst="roundRect">
            <a:avLst>
              <a:gd name="adj" fmla="val 719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87"/>
          <p:cNvSpPr/>
          <p:nvPr/>
        </p:nvSpPr>
        <p:spPr>
          <a:xfrm>
            <a:off x="943333" y="3493891"/>
            <a:ext cx="2599372" cy="32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隨機變數分佈</a:t>
            </a:r>
            <a:endParaRPr sz="20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02" name="Google Shape;702;p87"/>
          <p:cNvSpPr/>
          <p:nvPr/>
        </p:nvSpPr>
        <p:spPr>
          <a:xfrm>
            <a:off x="943332" y="3943351"/>
            <a:ext cx="7257336" cy="3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選擇常態或對數常態分佈作為模擬基礎。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87"/>
          <p:cNvSpPr/>
          <p:nvPr/>
        </p:nvSpPr>
        <p:spPr>
          <a:xfrm>
            <a:off x="727831" y="4699520"/>
            <a:ext cx="7688343" cy="1213247"/>
          </a:xfrm>
          <a:prstGeom prst="roundRect">
            <a:avLst>
              <a:gd name="adj" fmla="val 719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87"/>
          <p:cNvSpPr/>
          <p:nvPr/>
        </p:nvSpPr>
        <p:spPr>
          <a:xfrm>
            <a:off x="943333" y="4915021"/>
            <a:ext cx="2599372" cy="32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模擬次數</a:t>
            </a:r>
            <a:endParaRPr sz="20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05" name="Google Shape;705;p87"/>
          <p:cNvSpPr/>
          <p:nvPr/>
        </p:nvSpPr>
        <p:spPr>
          <a:xfrm>
            <a:off x="943332" y="5364481"/>
            <a:ext cx="7257336" cy="3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進行10,000次隨機模擬，確保結果的統計顯著性。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7"/>
          <p:cNvSpPr/>
          <p:nvPr/>
        </p:nvSpPr>
        <p:spPr>
          <a:xfrm>
            <a:off x="727831" y="6120649"/>
            <a:ext cx="7688343" cy="1213247"/>
          </a:xfrm>
          <a:prstGeom prst="roundRect">
            <a:avLst>
              <a:gd name="adj" fmla="val 719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87"/>
          <p:cNvSpPr/>
          <p:nvPr/>
        </p:nvSpPr>
        <p:spPr>
          <a:xfrm>
            <a:off x="943333" y="6336151"/>
            <a:ext cx="2599372" cy="32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時間區間</a:t>
            </a:r>
            <a:endParaRPr sz="20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08" name="Google Shape;708;p87"/>
          <p:cNvSpPr/>
          <p:nvPr/>
        </p:nvSpPr>
        <p:spPr>
          <a:xfrm>
            <a:off x="943332" y="6785611"/>
            <a:ext cx="7257336" cy="3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設定252個交易日（一年）作為模擬期間。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8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8"/>
          <p:cNvSpPr/>
          <p:nvPr/>
        </p:nvSpPr>
        <p:spPr>
          <a:xfrm>
            <a:off x="793792" y="1248611"/>
            <a:ext cx="695158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Monte </a:t>
            </a: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Carlo模擬的計算過程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16" name="Google Shape;716;p88"/>
          <p:cNvSpPr/>
          <p:nvPr/>
        </p:nvSpPr>
        <p:spPr>
          <a:xfrm>
            <a:off x="947463" y="229755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88"/>
          <p:cNvSpPr/>
          <p:nvPr/>
        </p:nvSpPr>
        <p:spPr>
          <a:xfrm>
            <a:off x="1303974" y="229755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報酬率統計特性計算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18" name="Google Shape;718;p88"/>
          <p:cNvSpPr/>
          <p:nvPr/>
        </p:nvSpPr>
        <p:spPr>
          <a:xfrm>
            <a:off x="1303975" y="2787972"/>
            <a:ext cx="704623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計算卜蜂單日報酬率的平均值和標準差作為模擬基礎。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8"/>
          <p:cNvSpPr/>
          <p:nvPr/>
        </p:nvSpPr>
        <p:spPr>
          <a:xfrm>
            <a:off x="1287624" y="337768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88"/>
          <p:cNvSpPr/>
          <p:nvPr/>
        </p:nvSpPr>
        <p:spPr>
          <a:xfrm>
            <a:off x="1644136" y="3377686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模擬矩陣建立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21" name="Google Shape;721;p88"/>
          <p:cNvSpPr/>
          <p:nvPr/>
        </p:nvSpPr>
        <p:spPr>
          <a:xfrm>
            <a:off x="1644135" y="3868107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以np.zeros()函數建立10,000 × 252維度的空陣列，儲存模擬結果。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8"/>
          <p:cNvSpPr/>
          <p:nvPr/>
        </p:nvSpPr>
        <p:spPr>
          <a:xfrm>
            <a:off x="1627904" y="4457823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8"/>
          <p:cNvSpPr/>
          <p:nvPr/>
        </p:nvSpPr>
        <p:spPr>
          <a:xfrm>
            <a:off x="1984418" y="445782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隨機模擬執行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24" name="Google Shape;724;p88"/>
          <p:cNvSpPr/>
          <p:nvPr/>
        </p:nvSpPr>
        <p:spPr>
          <a:xfrm>
            <a:off x="1984415" y="4948241"/>
            <a:ext cx="636579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用for迴圈進行10,000次模擬，每次生成252個交易日的價格路徑。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88"/>
          <p:cNvSpPr/>
          <p:nvPr/>
        </p:nvSpPr>
        <p:spPr>
          <a:xfrm>
            <a:off x="1814515" y="590086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88"/>
          <p:cNvSpPr/>
          <p:nvPr/>
        </p:nvSpPr>
        <p:spPr>
          <a:xfrm>
            <a:off x="2324698" y="590085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結果視覺化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27" name="Google Shape;727;p88"/>
          <p:cNvSpPr/>
          <p:nvPr/>
        </p:nvSpPr>
        <p:spPr>
          <a:xfrm>
            <a:off x="2324698" y="6391279"/>
            <a:ext cx="602551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使用Matplotlib將模擬出的價格路徑視覺化呈現。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8"/>
          <p:cNvSpPr/>
          <p:nvPr/>
        </p:nvSpPr>
        <p:spPr>
          <a:xfrm>
            <a:off x="831946" y="679500"/>
            <a:ext cx="6451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完整程式請參閱附檔Part3_MCsimulation.py。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9"/>
          <p:cNvSpPr/>
          <p:nvPr/>
        </p:nvSpPr>
        <p:spPr>
          <a:xfrm>
            <a:off x="700803" y="552454"/>
            <a:ext cx="5006103" cy="62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Monte </a:t>
            </a:r>
            <a:r>
              <a:rPr lang="en-US" sz="39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Carlo模擬結果</a:t>
            </a:r>
            <a:endParaRPr sz="39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35" name="Google Shape;735;p8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803" y="1578654"/>
            <a:ext cx="6845856" cy="365843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9"/>
          <p:cNvSpPr/>
          <p:nvPr/>
        </p:nvSpPr>
        <p:spPr>
          <a:xfrm>
            <a:off x="700804" y="5662496"/>
            <a:ext cx="2503051" cy="3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未來一年價格區間</a:t>
            </a:r>
            <a:endParaRPr sz="19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37" name="Google Shape;737;p89"/>
          <p:cNvSpPr/>
          <p:nvPr/>
        </p:nvSpPr>
        <p:spPr>
          <a:xfrm>
            <a:off x="700805" y="6175418"/>
            <a:ext cx="6370201" cy="32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模擬結果顯示，未來一年卜蜂股價最可能區間為NT$109-116元</a:t>
            </a:r>
            <a:endParaRPr sz="15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89"/>
          <p:cNvSpPr/>
          <p:nvPr/>
        </p:nvSpPr>
        <p:spPr>
          <a:xfrm>
            <a:off x="700805" y="6675956"/>
            <a:ext cx="6370201" cy="32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預測股價平均值為NT$136元（信賴區間98%）</a:t>
            </a:r>
            <a:endParaRPr sz="15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89"/>
          <p:cNvSpPr/>
          <p:nvPr/>
        </p:nvSpPr>
        <p:spPr>
          <a:xfrm>
            <a:off x="7795619" y="5662496"/>
            <a:ext cx="25032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1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分佈特性</a:t>
            </a:r>
            <a:endParaRPr sz="1951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40" name="Google Shape;740;p89"/>
          <p:cNvSpPr/>
          <p:nvPr/>
        </p:nvSpPr>
        <p:spPr>
          <a:xfrm>
            <a:off x="7795620" y="6175418"/>
            <a:ext cx="6370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未來股價呈現左偏分佈，有明顯的右側長尾效應</a:t>
            </a:r>
            <a:endParaRPr sz="15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89"/>
          <p:cNvSpPr/>
          <p:nvPr/>
        </p:nvSpPr>
        <p:spPr>
          <a:xfrm>
            <a:off x="7795620" y="6675956"/>
            <a:ext cx="6370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最佳2%情況：超過250元，右側極端值為383元</a:t>
            </a:r>
            <a:endParaRPr sz="15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89"/>
          <p:cNvSpPr/>
          <p:nvPr/>
        </p:nvSpPr>
        <p:spPr>
          <a:xfrm>
            <a:off x="7795620" y="7176494"/>
            <a:ext cx="6370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最差2%情況：低於60元，左側極端值為44元</a:t>
            </a:r>
            <a:endParaRPr sz="15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584" y="1632150"/>
            <a:ext cx="6778942" cy="35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9"/>
          <p:cNvSpPr/>
          <p:nvPr/>
        </p:nvSpPr>
        <p:spPr>
          <a:xfrm>
            <a:off x="700805" y="7133156"/>
            <a:ext cx="6370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1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2025/5/28卜蜂收盤價為NT$111元</a:t>
            </a:r>
            <a:endParaRPr sz="15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9"/>
          <p:cNvSpPr/>
          <p:nvPr/>
        </p:nvSpPr>
        <p:spPr>
          <a:xfrm>
            <a:off x="7613746" y="755700"/>
            <a:ext cx="6451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完整程式請參閱附檔Part3_MCsimulation.py。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9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90"/>
          <p:cNvSpPr/>
          <p:nvPr/>
        </p:nvSpPr>
        <p:spPr>
          <a:xfrm>
            <a:off x="793791" y="1284926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兩種模型比較分析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53" name="Google Shape;753;p90"/>
          <p:cNvSpPr/>
          <p:nvPr/>
        </p:nvSpPr>
        <p:spPr>
          <a:xfrm>
            <a:off x="793792" y="2333865"/>
            <a:ext cx="7556421" cy="3992643"/>
          </a:xfrm>
          <a:prstGeom prst="roundRect">
            <a:avLst>
              <a:gd name="adj" fmla="val 2386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0"/>
          <p:cNvSpPr/>
          <p:nvPr/>
        </p:nvSpPr>
        <p:spPr>
          <a:xfrm>
            <a:off x="801412" y="2341487"/>
            <a:ext cx="7540347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90"/>
          <p:cNvSpPr/>
          <p:nvPr/>
        </p:nvSpPr>
        <p:spPr>
          <a:xfrm>
            <a:off x="1029059" y="2485196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預測指標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90"/>
          <p:cNvSpPr/>
          <p:nvPr/>
        </p:nvSpPr>
        <p:spPr>
          <a:xfrm>
            <a:off x="3546041" y="2485196"/>
            <a:ext cx="205192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CAPM模型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90"/>
          <p:cNvSpPr/>
          <p:nvPr/>
        </p:nvSpPr>
        <p:spPr>
          <a:xfrm>
            <a:off x="6059213" y="2485196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Monte Carlo模擬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0"/>
          <p:cNvSpPr/>
          <p:nvPr/>
        </p:nvSpPr>
        <p:spPr>
          <a:xfrm>
            <a:off x="801412" y="2991805"/>
            <a:ext cx="7540347" cy="101322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90"/>
          <p:cNvSpPr/>
          <p:nvPr/>
        </p:nvSpPr>
        <p:spPr>
          <a:xfrm>
            <a:off x="1029059" y="3135515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預測結果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90"/>
          <p:cNvSpPr/>
          <p:nvPr/>
        </p:nvSpPr>
        <p:spPr>
          <a:xfrm>
            <a:off x="3546041" y="3135515"/>
            <a:ext cx="205192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120元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90"/>
          <p:cNvSpPr/>
          <p:nvPr/>
        </p:nvSpPr>
        <p:spPr>
          <a:xfrm>
            <a:off x="6059213" y="3135514"/>
            <a:ext cx="205573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109-116元（區間）136元（平均值）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90"/>
          <p:cNvSpPr/>
          <p:nvPr/>
        </p:nvSpPr>
        <p:spPr>
          <a:xfrm>
            <a:off x="801412" y="4005027"/>
            <a:ext cx="7540347" cy="101322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0"/>
          <p:cNvSpPr/>
          <p:nvPr/>
        </p:nvSpPr>
        <p:spPr>
          <a:xfrm>
            <a:off x="1029059" y="4148736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模型特性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90"/>
          <p:cNvSpPr/>
          <p:nvPr/>
        </p:nvSpPr>
        <p:spPr>
          <a:xfrm>
            <a:off x="3546041" y="4148736"/>
            <a:ext cx="205192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理論基礎穩固假設過度簡化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90"/>
          <p:cNvSpPr/>
          <p:nvPr/>
        </p:nvSpPr>
        <p:spPr>
          <a:xfrm>
            <a:off x="6059213" y="4148736"/>
            <a:ext cx="205573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考慮更多不確定性計算複雜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90"/>
          <p:cNvSpPr/>
          <p:nvPr/>
        </p:nvSpPr>
        <p:spPr>
          <a:xfrm>
            <a:off x="801412" y="5018249"/>
            <a:ext cx="7540347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90"/>
          <p:cNvSpPr/>
          <p:nvPr/>
        </p:nvSpPr>
        <p:spPr>
          <a:xfrm>
            <a:off x="1029059" y="5161959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適用情境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90"/>
          <p:cNvSpPr/>
          <p:nvPr/>
        </p:nvSpPr>
        <p:spPr>
          <a:xfrm>
            <a:off x="3546041" y="5161959"/>
            <a:ext cx="205192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相對穩定市場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90"/>
          <p:cNvSpPr/>
          <p:nvPr/>
        </p:nvSpPr>
        <p:spPr>
          <a:xfrm>
            <a:off x="6059213" y="5161959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高度不確定市場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90"/>
          <p:cNvSpPr/>
          <p:nvPr/>
        </p:nvSpPr>
        <p:spPr>
          <a:xfrm>
            <a:off x="801412" y="5668569"/>
            <a:ext cx="7540347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90"/>
          <p:cNvSpPr/>
          <p:nvPr/>
        </p:nvSpPr>
        <p:spPr>
          <a:xfrm>
            <a:off x="1029059" y="5812277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預測信心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90"/>
          <p:cNvSpPr/>
          <p:nvPr/>
        </p:nvSpPr>
        <p:spPr>
          <a:xfrm>
            <a:off x="3546041" y="5812277"/>
            <a:ext cx="205192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點估計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90"/>
          <p:cNvSpPr/>
          <p:nvPr/>
        </p:nvSpPr>
        <p:spPr>
          <a:xfrm>
            <a:off x="6059213" y="5812277"/>
            <a:ext cx="205573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98%信賴區間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90"/>
          <p:cNvSpPr/>
          <p:nvPr/>
        </p:nvSpPr>
        <p:spPr>
          <a:xfrm>
            <a:off x="793792" y="658166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綜合兩種模型結果，建議參考價格區間為109 - 120元。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1"/>
          <p:cNvSpPr/>
          <p:nvPr/>
        </p:nvSpPr>
        <p:spPr>
          <a:xfrm>
            <a:off x="793791" y="834631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總結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81" name="Google Shape;781;p9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7433" y="1997038"/>
            <a:ext cx="1614011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9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4892" y="2613068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91"/>
          <p:cNvSpPr/>
          <p:nvPr/>
        </p:nvSpPr>
        <p:spPr>
          <a:xfrm>
            <a:off x="5088258" y="222385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防禦型投資標的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84" name="Google Shape;784;p91"/>
          <p:cNvSpPr/>
          <p:nvPr/>
        </p:nvSpPr>
        <p:spPr>
          <a:xfrm>
            <a:off x="5088244" y="2714277"/>
            <a:ext cx="80547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卜蜂可作為高度不確定市場環境下的防禦型標的, 下檔空間有限 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91"/>
          <p:cNvSpPr/>
          <p:nvPr/>
        </p:nvSpPr>
        <p:spPr>
          <a:xfrm>
            <a:off x="4918117" y="3317081"/>
            <a:ext cx="886182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6" name="Google Shape;786;p9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0427" y="3360661"/>
            <a:ext cx="3228023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91"/>
          <p:cNvSpPr/>
          <p:nvPr/>
        </p:nvSpPr>
        <p:spPr>
          <a:xfrm>
            <a:off x="3894892" y="3814765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91"/>
          <p:cNvSpPr/>
          <p:nvPr/>
        </p:nvSpPr>
        <p:spPr>
          <a:xfrm>
            <a:off x="5895263" y="3587474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歷史績效優異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89" name="Google Shape;789;p91"/>
          <p:cNvSpPr/>
          <p:nvPr/>
        </p:nvSpPr>
        <p:spPr>
          <a:xfrm>
            <a:off x="5895280" y="4077900"/>
            <a:ext cx="6751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過去15年又5個月的回測顯示卜蜂報酬率遠高於ETF 0050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91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1" name="Google Shape;791;p9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3418" y="4724284"/>
            <a:ext cx="4842035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1"/>
          <p:cNvSpPr/>
          <p:nvPr/>
        </p:nvSpPr>
        <p:spPr>
          <a:xfrm>
            <a:off x="3894892" y="5178388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91"/>
          <p:cNvSpPr/>
          <p:nvPr/>
        </p:nvSpPr>
        <p:spPr>
          <a:xfrm>
            <a:off x="6702269" y="4951097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假設檢驗結果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94" name="Google Shape;794;p91"/>
          <p:cNvSpPr/>
          <p:nvPr/>
        </p:nvSpPr>
        <p:spPr>
          <a:xfrm>
            <a:off x="6702267" y="5441516"/>
            <a:ext cx="554331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否定H0假設，富時台灣50指數非台灣股市的完美替代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91"/>
          <p:cNvSpPr/>
          <p:nvPr/>
        </p:nvSpPr>
        <p:spPr>
          <a:xfrm>
            <a:off x="6532129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9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6295" y="6087906"/>
            <a:ext cx="6456164" cy="13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9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4773" y="6542010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91"/>
          <p:cNvSpPr/>
          <p:nvPr/>
        </p:nvSpPr>
        <p:spPr>
          <a:xfrm>
            <a:off x="7509275" y="631471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未來一年預測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99" name="Google Shape;799;p91"/>
          <p:cNvSpPr/>
          <p:nvPr/>
        </p:nvSpPr>
        <p:spPr>
          <a:xfrm>
            <a:off x="7509274" y="6805140"/>
            <a:ext cx="575441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目標價116-120元，最可能漲幅約7%，下檔風險僅1.8%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2"/>
          <p:cNvSpPr/>
          <p:nvPr/>
        </p:nvSpPr>
        <p:spPr>
          <a:xfrm>
            <a:off x="793791" y="1995729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研究心得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06" name="Google Shape;806;p92"/>
          <p:cNvSpPr/>
          <p:nvPr/>
        </p:nvSpPr>
        <p:spPr>
          <a:xfrm>
            <a:off x="793792" y="3271482"/>
            <a:ext cx="311717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原始資料的清洗至關重要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07" name="Google Shape;807;p92"/>
          <p:cNvSpPr/>
          <p:nvPr/>
        </p:nvSpPr>
        <p:spPr>
          <a:xfrm>
            <a:off x="793792" y="385262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Calibri"/>
              <a:buAutoNum type="arabicPeriod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資料先經過清洗、選取才存檔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92"/>
          <p:cNvSpPr/>
          <p:nvPr/>
        </p:nvSpPr>
        <p:spPr>
          <a:xfrm>
            <a:off x="793792" y="429482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Calibri"/>
              <a:buAutoNum type="arabicPeriod" startAt="2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資料二次清洗、整理便於觀察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92"/>
          <p:cNvSpPr/>
          <p:nvPr/>
        </p:nvSpPr>
        <p:spPr>
          <a:xfrm>
            <a:off x="793792" y="473702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891" marR="0" lvl="0" indent="-342891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1"/>
              <a:buFont typeface="Calibri"/>
              <a:buAutoNum type="arabicPeriod" startAt="3"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資料三次清洗、整理確保適合建模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92"/>
          <p:cNvSpPr/>
          <p:nvPr/>
        </p:nvSpPr>
        <p:spPr>
          <a:xfrm>
            <a:off x="793792" y="530399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因Python程式的外部套件眾多，建立預測模型及執行運算所花時間及精力，反而不會比清洗資料來得繁複。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92"/>
          <p:cNvSpPr/>
          <p:nvPr/>
        </p:nvSpPr>
        <p:spPr>
          <a:xfrm>
            <a:off x="7599523" y="3271482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未來發展方向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12" name="Google Shape;812;p92"/>
          <p:cNvSpPr/>
          <p:nvPr/>
        </p:nvSpPr>
        <p:spPr>
          <a:xfrm>
            <a:off x="7599524" y="385262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本專題僅是開始，絕非結束。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92"/>
          <p:cNvSpPr/>
          <p:nvPr/>
        </p:nvSpPr>
        <p:spPr>
          <a:xfrm>
            <a:off x="7599524" y="4419602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研究成果可進一步擴展至更複雜的預測模型，整合更多市場因素。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92"/>
          <p:cNvSpPr/>
          <p:nvPr/>
        </p:nvSpPr>
        <p:spPr>
          <a:xfrm>
            <a:off x="7599524" y="534948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應用深度學習等技術可能提供更精確的預測結果。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8"/>
          <p:cNvSpPr/>
          <p:nvPr/>
        </p:nvSpPr>
        <p:spPr>
          <a:xfrm>
            <a:off x="6280192" y="868563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專題介紹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86" name="Google Shape;186;p5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2" y="1917503"/>
            <a:ext cx="1134071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8"/>
          <p:cNvSpPr/>
          <p:nvPr/>
        </p:nvSpPr>
        <p:spPr>
          <a:xfrm>
            <a:off x="7754425" y="2144318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理論基礎探討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8" name="Google Shape;188;p58"/>
          <p:cNvSpPr/>
          <p:nvPr/>
        </p:nvSpPr>
        <p:spPr>
          <a:xfrm>
            <a:off x="7754425" y="2634737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簡介現代投資組合理論及重要基本假設。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5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0192" y="3278387"/>
            <a:ext cx="1134071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8"/>
          <p:cNvSpPr/>
          <p:nvPr/>
        </p:nvSpPr>
        <p:spPr>
          <a:xfrm>
            <a:off x="7754425" y="3505202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CAPM模型應用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1" name="Google Shape;191;p58"/>
          <p:cNvSpPr/>
          <p:nvPr/>
        </p:nvSpPr>
        <p:spPr>
          <a:xfrm>
            <a:off x="7754425" y="399562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進行千次模擬，預測卜蜂未來一年股價區間與統計特性。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5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0192" y="4639271"/>
            <a:ext cx="1134071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8"/>
          <p:cNvSpPr/>
          <p:nvPr/>
        </p:nvSpPr>
        <p:spPr>
          <a:xfrm>
            <a:off x="7754425" y="4866086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蒙特卡羅模擬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4" name="Google Shape;194;p58"/>
          <p:cNvSpPr/>
          <p:nvPr/>
        </p:nvSpPr>
        <p:spPr>
          <a:xfrm>
            <a:off x="7754425" y="5356507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進行萬次模擬，分析卜蜂股價未來一年走勢分佈情形。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5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0192" y="6000155"/>
            <a:ext cx="1134071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8"/>
          <p:cNvSpPr/>
          <p:nvPr/>
        </p:nvSpPr>
        <p:spPr>
          <a:xfrm>
            <a:off x="7754425" y="6226971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元大台灣50ETF檢驗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7" name="Google Shape;197;p58"/>
          <p:cNvSpPr/>
          <p:nvPr/>
        </p:nvSpPr>
        <p:spPr>
          <a:xfrm>
            <a:off x="7754425" y="671739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驗證是否為台灣股市的完整替代，及最佳投資組合。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3"/>
          <p:cNvSpPr/>
          <p:nvPr/>
        </p:nvSpPr>
        <p:spPr>
          <a:xfrm>
            <a:off x="793791" y="1251111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未來擴展方向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21" name="Google Shape;821;p93"/>
          <p:cNvSpPr/>
          <p:nvPr/>
        </p:nvSpPr>
        <p:spPr>
          <a:xfrm>
            <a:off x="1857259" y="2861550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財務行為學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22" name="Google Shape;822;p93"/>
          <p:cNvSpPr/>
          <p:nvPr/>
        </p:nvSpPr>
        <p:spPr>
          <a:xfrm>
            <a:off x="327200" y="3351975"/>
            <a:ext cx="42891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Behavioral Finance的實務運用尚待發展。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p9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6731" y="3176589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3"/>
          <p:cNvSpPr/>
          <p:nvPr/>
        </p:nvSpPr>
        <p:spPr>
          <a:xfrm>
            <a:off x="9937793" y="2861550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多學科角度擴展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26" name="Google Shape;826;p93"/>
          <p:cNvSpPr/>
          <p:nvPr/>
        </p:nvSpPr>
        <p:spPr>
          <a:xfrm>
            <a:off x="9937793" y="3351970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結合統計所、財金所、資管所的專業知識。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7" name="Google Shape;827;p9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9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52604" y="3565089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3"/>
          <p:cNvSpPr/>
          <p:nvPr/>
        </p:nvSpPr>
        <p:spPr>
          <a:xfrm>
            <a:off x="9937793" y="5314119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資管所</a:t>
            </a:r>
            <a:r>
              <a:rPr lang="en-US" sz="22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前沿技術應用</a:t>
            </a:r>
            <a:endParaRPr sz="2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30" name="Google Shape;830;p93"/>
          <p:cNvSpPr/>
          <p:nvPr/>
        </p:nvSpPr>
        <p:spPr>
          <a:xfrm>
            <a:off x="9937793" y="5804538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神經網路、自然語言處理在投資分析中的應用。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1" name="Google Shape;831;p9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9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64103" y="5790963"/>
            <a:ext cx="339328" cy="42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2656" y="2413520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38231" y="5402462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/>
          <p:nvPr/>
        </p:nvSpPr>
        <p:spPr>
          <a:xfrm>
            <a:off x="174800" y="3809175"/>
            <a:ext cx="4800600" cy="4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270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1"/>
              <a:buFont typeface="Open Sans"/>
              <a:buChar char="-"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1979 丹尼爾·卡尼曼 (Daniel Kahneman) 和 阿莫斯·特沃斯基 (Amos Tversky) 在1979年提出的展望理論 (Prospect Theory)</a:t>
            </a:r>
            <a:endParaRPr sz="1551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270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1"/>
              <a:buFont typeface="Open Sans"/>
              <a:buChar char="-"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2002年 丹尼爾·卡尼曼(與Vernon L. Smith共同)的展望理論獲得諾貝爾經濟學獎</a:t>
            </a:r>
            <a:endParaRPr sz="1551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270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1"/>
              <a:buFont typeface="Open Sans"/>
              <a:buChar char="-"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2013年 羅伯特·席勒 (Robert J. Shiller)心理因素和非理性亢奮在市場泡沫形成中的作用, 獲得諾貝爾經濟學獎，名著《非理性繁榮》。</a:t>
            </a:r>
            <a:endParaRPr sz="1551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270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1"/>
              <a:buFont typeface="Open Sans"/>
              <a:buChar char="-"/>
            </a:pPr>
            <a:r>
              <a:rPr lang="en-US" sz="15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2017年 理查·塞勒 (Richard H. Thaler)研究了人類的「有限理性 (limited rationality)」、「社會偏好 (social preferences)」以及「缺乏自我控制 (lack of self-control)」如何系統性地影響個人決策和市場結果。獲得諾貝爾經濟學獎。</a:t>
            </a:r>
            <a:endParaRPr sz="1551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4"/>
          <p:cNvSpPr txBox="1">
            <a:spLocks noGrp="1"/>
          </p:cNvSpPr>
          <p:nvPr>
            <p:ph type="title"/>
          </p:nvPr>
        </p:nvSpPr>
        <p:spPr>
          <a:xfrm>
            <a:off x="1007750" y="548650"/>
            <a:ext cx="7746300" cy="192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4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神經網路及卷積神經網路的應用</a:t>
            </a:r>
            <a:endParaRPr sz="424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1" name="Google Shape;841;p94"/>
          <p:cNvSpPr txBox="1">
            <a:spLocks noGrp="1"/>
          </p:cNvSpPr>
          <p:nvPr>
            <p:ph type="body" idx="1"/>
          </p:nvPr>
        </p:nvSpPr>
        <p:spPr>
          <a:xfrm>
            <a:off x="1007750" y="2468875"/>
            <a:ext cx="7746300" cy="545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/>
              <a:t>神經網路能夠捕捉複雜的非線性關係，而卷積神經網路則在處理結構化數據和圖像資料上表現優異，為財務數據分析帶來新的突破。這些技術可應用於股票價格預測、風險評估及市場行情辨識，提升決策的準確性。</a:t>
            </a:r>
            <a:endParaRPr sz="1820" dirty="0"/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0" dirty="0"/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20" dirty="0">
                <a:solidFill>
                  <a:srgbClr val="0000FF"/>
                </a:solidFill>
              </a:rPr>
              <a:t>import </a:t>
            </a:r>
            <a:r>
              <a:rPr lang="en-US" sz="1820" dirty="0" err="1">
                <a:solidFill>
                  <a:srgbClr val="0000FF"/>
                </a:solidFill>
              </a:rPr>
              <a:t>tensorflow</a:t>
            </a:r>
            <a:r>
              <a:rPr lang="en-US" sz="1820" dirty="0">
                <a:solidFill>
                  <a:srgbClr val="0000FF"/>
                </a:solidFill>
              </a:rPr>
              <a:t> as </a:t>
            </a:r>
            <a:r>
              <a:rPr lang="en-US" sz="1820" dirty="0" err="1">
                <a:solidFill>
                  <a:srgbClr val="0000FF"/>
                </a:solidFill>
              </a:rPr>
              <a:t>tf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20" dirty="0">
                <a:solidFill>
                  <a:srgbClr val="0000FF"/>
                </a:solidFill>
              </a:rPr>
              <a:t>from </a:t>
            </a:r>
            <a:r>
              <a:rPr lang="en-US" sz="1820" dirty="0" err="1">
                <a:solidFill>
                  <a:srgbClr val="0000FF"/>
                </a:solidFill>
              </a:rPr>
              <a:t>tensorflow</a:t>
            </a:r>
            <a:r>
              <a:rPr lang="en-US" sz="1820" dirty="0">
                <a:solidFill>
                  <a:srgbClr val="0000FF"/>
                </a:solidFill>
              </a:rPr>
              <a:t> import </a:t>
            </a:r>
            <a:r>
              <a:rPr lang="en-US" sz="1820" dirty="0" err="1">
                <a:solidFill>
                  <a:srgbClr val="0000FF"/>
                </a:solidFill>
              </a:rPr>
              <a:t>keras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>
                <a:solidFill>
                  <a:srgbClr val="0000FF"/>
                </a:solidFill>
              </a:rPr>
              <a:t>from </a:t>
            </a:r>
            <a:r>
              <a:rPr lang="en-US" sz="1820" dirty="0" err="1">
                <a:solidFill>
                  <a:srgbClr val="0000FF"/>
                </a:solidFill>
              </a:rPr>
              <a:t>keras.models</a:t>
            </a:r>
            <a:r>
              <a:rPr lang="en-US" sz="1820" dirty="0">
                <a:solidFill>
                  <a:srgbClr val="0000FF"/>
                </a:solidFill>
              </a:rPr>
              <a:t> import Sequential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>
                <a:solidFill>
                  <a:srgbClr val="0000FF"/>
                </a:solidFill>
              </a:rPr>
              <a:t>from </a:t>
            </a:r>
            <a:r>
              <a:rPr lang="en-US" sz="1820" dirty="0" err="1">
                <a:solidFill>
                  <a:srgbClr val="0000FF"/>
                </a:solidFill>
              </a:rPr>
              <a:t>keras.layers</a:t>
            </a:r>
            <a:r>
              <a:rPr lang="en-US" sz="1820" dirty="0">
                <a:solidFill>
                  <a:srgbClr val="0000FF"/>
                </a:solidFill>
              </a:rPr>
              <a:t> import Dense, Activation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>
                <a:solidFill>
                  <a:srgbClr val="0000FF"/>
                </a:solidFill>
              </a:rPr>
              <a:t>import </a:t>
            </a:r>
            <a:r>
              <a:rPr lang="en-US" sz="1820" dirty="0" err="1">
                <a:solidFill>
                  <a:srgbClr val="0000FF"/>
                </a:solidFill>
              </a:rPr>
              <a:t>tensorflow</a:t>
            </a:r>
            <a:r>
              <a:rPr lang="en-US" sz="1820" dirty="0">
                <a:solidFill>
                  <a:srgbClr val="0000FF"/>
                </a:solidFill>
              </a:rPr>
              <a:t> as </a:t>
            </a:r>
            <a:r>
              <a:rPr lang="en-US" sz="1820" dirty="0" err="1">
                <a:solidFill>
                  <a:srgbClr val="0000FF"/>
                </a:solidFill>
              </a:rPr>
              <a:t>tf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>
                <a:solidFill>
                  <a:srgbClr val="0000FF"/>
                </a:solidFill>
              </a:rPr>
              <a:t>from </a:t>
            </a:r>
            <a:r>
              <a:rPr lang="en-US" sz="1820" dirty="0" err="1">
                <a:solidFill>
                  <a:srgbClr val="0000FF"/>
                </a:solidFill>
              </a:rPr>
              <a:t>tensorflow</a:t>
            </a:r>
            <a:r>
              <a:rPr lang="en-US" sz="1820" dirty="0">
                <a:solidFill>
                  <a:srgbClr val="0000FF"/>
                </a:solidFill>
              </a:rPr>
              <a:t> import </a:t>
            </a:r>
            <a:r>
              <a:rPr lang="en-US" sz="1820" dirty="0" err="1">
                <a:solidFill>
                  <a:srgbClr val="0000FF"/>
                </a:solidFill>
              </a:rPr>
              <a:t>keras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>
                <a:solidFill>
                  <a:srgbClr val="0000FF"/>
                </a:solidFill>
              </a:rPr>
              <a:t>import pandas as pd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>
                <a:solidFill>
                  <a:srgbClr val="0000FF"/>
                </a:solidFill>
              </a:rPr>
              <a:t>from </a:t>
            </a:r>
            <a:r>
              <a:rPr lang="en-US" sz="1820" dirty="0" err="1">
                <a:solidFill>
                  <a:srgbClr val="0000FF"/>
                </a:solidFill>
              </a:rPr>
              <a:t>tensorflow.keras.datasets</a:t>
            </a:r>
            <a:r>
              <a:rPr lang="en-US" sz="1820" dirty="0">
                <a:solidFill>
                  <a:srgbClr val="0000FF"/>
                </a:solidFill>
              </a:rPr>
              <a:t> import </a:t>
            </a:r>
            <a:r>
              <a:rPr lang="en-US" sz="1820" dirty="0" err="1">
                <a:solidFill>
                  <a:srgbClr val="0000FF"/>
                </a:solidFill>
              </a:rPr>
              <a:t>mnist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>
                <a:solidFill>
                  <a:srgbClr val="0000FF"/>
                </a:solidFill>
              </a:rPr>
              <a:t>from </a:t>
            </a:r>
            <a:r>
              <a:rPr lang="en-US" sz="1820" dirty="0" err="1">
                <a:solidFill>
                  <a:srgbClr val="0000FF"/>
                </a:solidFill>
              </a:rPr>
              <a:t>tensorflow.keras.models</a:t>
            </a:r>
            <a:r>
              <a:rPr lang="en-US" sz="1820" dirty="0">
                <a:solidFill>
                  <a:srgbClr val="0000FF"/>
                </a:solidFill>
              </a:rPr>
              <a:t> import Sequential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>
                <a:solidFill>
                  <a:srgbClr val="0000FF"/>
                </a:solidFill>
              </a:rPr>
              <a:t>from </a:t>
            </a:r>
            <a:r>
              <a:rPr lang="en-US" sz="1820" dirty="0" err="1">
                <a:solidFill>
                  <a:srgbClr val="0000FF"/>
                </a:solidFill>
              </a:rPr>
              <a:t>tensorflow.keras.layers</a:t>
            </a:r>
            <a:r>
              <a:rPr lang="en-US" sz="1820" dirty="0">
                <a:solidFill>
                  <a:srgbClr val="0000FF"/>
                </a:solidFill>
              </a:rPr>
              <a:t> import Dense, Dropout, Flatten</a:t>
            </a:r>
            <a:endParaRPr sz="182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20" dirty="0">
                <a:solidFill>
                  <a:srgbClr val="0000FF"/>
                </a:solidFill>
              </a:rPr>
              <a:t>from </a:t>
            </a:r>
            <a:r>
              <a:rPr lang="en-US" sz="1820" dirty="0" err="1">
                <a:solidFill>
                  <a:srgbClr val="0000FF"/>
                </a:solidFill>
              </a:rPr>
              <a:t>tensorflow.keras.layers</a:t>
            </a:r>
            <a:r>
              <a:rPr lang="en-US" sz="1820" dirty="0">
                <a:solidFill>
                  <a:srgbClr val="0000FF"/>
                </a:solidFill>
              </a:rPr>
              <a:t> import Conv2D, MaxPooling2D</a:t>
            </a:r>
            <a:endParaRPr sz="1820" dirty="0">
              <a:solidFill>
                <a:srgbClr val="0000FF"/>
              </a:solidFill>
            </a:endParaRPr>
          </a:p>
        </p:txBody>
      </p:sp>
      <p:pic>
        <p:nvPicPr>
          <p:cNvPr id="842" name="Google Shape;8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7650" y="0"/>
            <a:ext cx="3739899" cy="387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7650" y="3722200"/>
            <a:ext cx="3730755" cy="4480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5"/>
          <p:cNvSpPr/>
          <p:nvPr/>
        </p:nvSpPr>
        <p:spPr>
          <a:xfrm>
            <a:off x="750094" y="924520"/>
            <a:ext cx="749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lang="en-US" sz="4200" b="1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自然語言處理在金融工程的運用</a:t>
            </a:r>
            <a:endParaRPr sz="4200" b="1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0" name="Google Shape;850;p95"/>
          <p:cNvSpPr/>
          <p:nvPr/>
        </p:nvSpPr>
        <p:spPr>
          <a:xfrm>
            <a:off x="750094" y="1915716"/>
            <a:ext cx="7643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None/>
            </a:pPr>
            <a:r>
              <a:rPr lang="en-US"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金融市場中的非結構化文本數據蘊含豐富投資訊息。</a:t>
            </a:r>
            <a:endParaRPr sz="165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51" name="Google Shape;851;p95"/>
          <p:cNvSpPr/>
          <p:nvPr/>
        </p:nvSpPr>
        <p:spPr>
          <a:xfrm>
            <a:off x="750094" y="2499717"/>
            <a:ext cx="482100" cy="482100"/>
          </a:xfrm>
          <a:prstGeom prst="roundRect">
            <a:avLst>
              <a:gd name="adj" fmla="val 18668"/>
            </a:avLst>
          </a:prstGeom>
          <a:solidFill>
            <a:srgbClr val="393946"/>
          </a:solidFill>
          <a:ln w="9525" cap="flat" cmpd="sng">
            <a:solidFill>
              <a:srgbClr val="5252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Google Shape;852;p9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61" y="2539901"/>
            <a:ext cx="321469" cy="401836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95"/>
          <p:cNvSpPr/>
          <p:nvPr/>
        </p:nvSpPr>
        <p:spPr>
          <a:xfrm>
            <a:off x="1446609" y="2573298"/>
            <a:ext cx="2679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新聞情緒分析</a:t>
            </a:r>
            <a:endParaRPr sz="210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54" name="Google Shape;854;p95"/>
          <p:cNvSpPr/>
          <p:nvPr/>
        </p:nvSpPr>
        <p:spPr>
          <a:xfrm>
            <a:off x="1446609" y="3036689"/>
            <a:ext cx="6947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None/>
            </a:pPr>
            <a:r>
              <a:rPr lang="en-US"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即時分析財經新聞，捕捉市場情緒波動與投資者心理變化。</a:t>
            </a:r>
            <a:endParaRPr sz="165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55" name="Google Shape;855;p95"/>
          <p:cNvSpPr/>
          <p:nvPr/>
        </p:nvSpPr>
        <p:spPr>
          <a:xfrm>
            <a:off x="750094" y="3808214"/>
            <a:ext cx="482100" cy="482100"/>
          </a:xfrm>
          <a:prstGeom prst="roundRect">
            <a:avLst>
              <a:gd name="adj" fmla="val 18668"/>
            </a:avLst>
          </a:prstGeom>
          <a:solidFill>
            <a:srgbClr val="393946"/>
          </a:solidFill>
          <a:ln w="9525" cap="flat" cmpd="sng">
            <a:solidFill>
              <a:srgbClr val="5252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6" name="Google Shape;856;p9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461" y="3848398"/>
            <a:ext cx="321469" cy="401836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5"/>
          <p:cNvSpPr/>
          <p:nvPr/>
        </p:nvSpPr>
        <p:spPr>
          <a:xfrm>
            <a:off x="1446609" y="3881795"/>
            <a:ext cx="2679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財報自動解讀</a:t>
            </a:r>
            <a:endParaRPr sz="210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58" name="Google Shape;858;p95"/>
          <p:cNvSpPr/>
          <p:nvPr/>
        </p:nvSpPr>
        <p:spPr>
          <a:xfrm>
            <a:off x="1446609" y="4345186"/>
            <a:ext cx="6947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None/>
            </a:pPr>
            <a:r>
              <a:rPr lang="en-US"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運用NLP技術解讀企業財報，發掘關鍵財務指標與潛在風險。</a:t>
            </a:r>
            <a:endParaRPr sz="165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59" name="Google Shape;859;p95"/>
          <p:cNvSpPr/>
          <p:nvPr/>
        </p:nvSpPr>
        <p:spPr>
          <a:xfrm>
            <a:off x="750094" y="5116711"/>
            <a:ext cx="482100" cy="482100"/>
          </a:xfrm>
          <a:prstGeom prst="roundRect">
            <a:avLst>
              <a:gd name="adj" fmla="val 18668"/>
            </a:avLst>
          </a:prstGeom>
          <a:solidFill>
            <a:srgbClr val="393946"/>
          </a:solidFill>
          <a:ln w="9525" cap="flat" cmpd="sng">
            <a:solidFill>
              <a:srgbClr val="5252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0" name="Google Shape;860;p9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461" y="5156895"/>
            <a:ext cx="321469" cy="401836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95"/>
          <p:cNvSpPr/>
          <p:nvPr/>
        </p:nvSpPr>
        <p:spPr>
          <a:xfrm>
            <a:off x="1446609" y="5190292"/>
            <a:ext cx="2679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社群媒體監測</a:t>
            </a:r>
            <a:endParaRPr sz="210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62" name="Google Shape;862;p95"/>
          <p:cNvSpPr/>
          <p:nvPr/>
        </p:nvSpPr>
        <p:spPr>
          <a:xfrm>
            <a:off x="1446609" y="5653683"/>
            <a:ext cx="6947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None/>
            </a:pPr>
            <a:r>
              <a:rPr lang="en-US"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</a:t>
            </a:r>
            <a:r>
              <a:rPr lang="en-US" sz="1650">
                <a:solidFill>
                  <a:schemeClr val="dk1"/>
                </a:solidFill>
              </a:rPr>
              <a:t>Line</a:t>
            </a:r>
            <a:r>
              <a:rPr lang="en-US"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sz="1650">
                <a:solidFill>
                  <a:schemeClr val="dk1"/>
                </a:solidFill>
              </a:rPr>
              <a:t>PTT及YouTube</a:t>
            </a:r>
            <a:r>
              <a:rPr lang="en-US"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等平台的投資討論，預測短期市場趨勢。</a:t>
            </a:r>
            <a:endParaRPr sz="165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63" name="Google Shape;863;p95"/>
          <p:cNvSpPr/>
          <p:nvPr/>
        </p:nvSpPr>
        <p:spPr>
          <a:xfrm>
            <a:off x="750094" y="6425208"/>
            <a:ext cx="482100" cy="482100"/>
          </a:xfrm>
          <a:prstGeom prst="roundRect">
            <a:avLst>
              <a:gd name="adj" fmla="val 18668"/>
            </a:avLst>
          </a:prstGeom>
          <a:solidFill>
            <a:srgbClr val="393946"/>
          </a:solidFill>
          <a:ln w="9525" cap="flat" cmpd="sng">
            <a:solidFill>
              <a:srgbClr val="5252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4" name="Google Shape;864;p9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461" y="6465391"/>
            <a:ext cx="321469" cy="401836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5"/>
          <p:cNvSpPr/>
          <p:nvPr/>
        </p:nvSpPr>
        <p:spPr>
          <a:xfrm>
            <a:off x="1446609" y="6498788"/>
            <a:ext cx="2679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交易策略優化</a:t>
            </a:r>
            <a:endParaRPr sz="2100" b="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66" name="Google Shape;866;p95"/>
          <p:cNvSpPr/>
          <p:nvPr/>
        </p:nvSpPr>
        <p:spPr>
          <a:xfrm>
            <a:off x="1446609" y="6962180"/>
            <a:ext cx="6947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None/>
            </a:pPr>
            <a:r>
              <a:rPr lang="en-US"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結合NLP與機器學習，建立更全面的交易決策支持系統。</a:t>
            </a:r>
            <a:endParaRPr sz="1650" b="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867" name="Google Shape;867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6259" y="1039900"/>
            <a:ext cx="5931591" cy="669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59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9"/>
          <p:cNvSpPr/>
          <p:nvPr/>
        </p:nvSpPr>
        <p:spPr>
          <a:xfrm>
            <a:off x="725924" y="3163256"/>
            <a:ext cx="5185648" cy="64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技術工具與開發環境</a:t>
            </a:r>
            <a:endParaRPr sz="405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05" name="Google Shape;205;p5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724" y="4158618"/>
            <a:ext cx="518517" cy="51851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9"/>
          <p:cNvSpPr/>
          <p:nvPr/>
        </p:nvSpPr>
        <p:spPr>
          <a:xfrm>
            <a:off x="1451848" y="4245531"/>
            <a:ext cx="2592824" cy="32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開發環境</a:t>
            </a:r>
            <a:endParaRPr sz="20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7" name="Google Shape;207;p59"/>
          <p:cNvSpPr/>
          <p:nvPr/>
        </p:nvSpPr>
        <p:spPr>
          <a:xfrm>
            <a:off x="1451849" y="4694042"/>
            <a:ext cx="12452628" cy="33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Anaconda下的Spyder開發環境。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5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724" y="5476878"/>
            <a:ext cx="518517" cy="51851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9"/>
          <p:cNvSpPr/>
          <p:nvPr/>
        </p:nvSpPr>
        <p:spPr>
          <a:xfrm>
            <a:off x="1451848" y="5563791"/>
            <a:ext cx="2592824" cy="32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簡報製作工具</a:t>
            </a:r>
            <a:endParaRPr sz="20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0" name="Google Shape;210;p59"/>
          <p:cNvSpPr/>
          <p:nvPr/>
        </p:nvSpPr>
        <p:spPr>
          <a:xfrm>
            <a:off x="1451849" y="6012302"/>
            <a:ext cx="12452628" cy="33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Gamma AI：一鍵式人工智慧簡報產生工具, 一次生成40頁簡報; Google Slide進行後續編輯修改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5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724" y="6795138"/>
            <a:ext cx="518517" cy="51851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9"/>
          <p:cNvSpPr/>
          <p:nvPr/>
        </p:nvSpPr>
        <p:spPr>
          <a:xfrm>
            <a:off x="1451848" y="6882051"/>
            <a:ext cx="2592824" cy="32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展示及錄製平台</a:t>
            </a:r>
            <a:endParaRPr sz="20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3" name="Google Shape;213;p59"/>
          <p:cNvSpPr/>
          <p:nvPr/>
        </p:nvSpPr>
        <p:spPr>
          <a:xfrm>
            <a:off x="1451849" y="7330562"/>
            <a:ext cx="12452628" cy="33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Google Slide、Google Colab及OBS Studio。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6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"/>
            <a:ext cx="5486400" cy="823055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60"/>
          <p:cNvSpPr/>
          <p:nvPr/>
        </p:nvSpPr>
        <p:spPr>
          <a:xfrm>
            <a:off x="5878667" y="305077"/>
            <a:ext cx="6777277" cy="47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現代投資組合理論</a:t>
            </a:r>
            <a:r>
              <a:rPr lang="en-US" sz="40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(MPT)</a:t>
            </a:r>
            <a:r>
              <a:rPr lang="en-US" sz="40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概述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21" name="Google Shape;2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00" y="1041800"/>
            <a:ext cx="8839201" cy="198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3554191"/>
            <a:ext cx="58293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1"/>
          <p:cNvSpPr/>
          <p:nvPr/>
        </p:nvSpPr>
        <p:spPr>
          <a:xfrm>
            <a:off x="793791" y="2069427"/>
            <a:ext cx="567059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MPT的重要基本假設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0" name="Google Shape;230;p61"/>
          <p:cNvSpPr/>
          <p:nvPr/>
        </p:nvSpPr>
        <p:spPr>
          <a:xfrm>
            <a:off x="862938" y="3118368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6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008" y="3160874"/>
            <a:ext cx="340163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61"/>
          <p:cNvSpPr/>
          <p:nvPr/>
        </p:nvSpPr>
        <p:spPr>
          <a:xfrm>
            <a:off x="1530908" y="3196235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完全理性假設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3" name="Google Shape;233;p61"/>
          <p:cNvSpPr/>
          <p:nvPr/>
        </p:nvSpPr>
        <p:spPr>
          <a:xfrm>
            <a:off x="1530906" y="3686651"/>
            <a:ext cx="289941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人在做經濟決策(包括投資決策)時，是完全理性(rational)。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1"/>
          <p:cNvSpPr/>
          <p:nvPr/>
        </p:nvSpPr>
        <p:spPr>
          <a:xfrm>
            <a:off x="4713805" y="3118368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6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8875" y="3160874"/>
            <a:ext cx="340163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1"/>
          <p:cNvSpPr/>
          <p:nvPr/>
        </p:nvSpPr>
        <p:spPr>
          <a:xfrm>
            <a:off x="5450922" y="3196235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報酬極大化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7" name="Google Shape;237;p61"/>
          <p:cNvSpPr/>
          <p:nvPr/>
        </p:nvSpPr>
        <p:spPr>
          <a:xfrm>
            <a:off x="5450921" y="3686655"/>
            <a:ext cx="289941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人都會追求報酬極大化。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61"/>
          <p:cNvSpPr/>
          <p:nvPr/>
        </p:nvSpPr>
        <p:spPr>
          <a:xfrm>
            <a:off x="862938" y="5228989"/>
            <a:ext cx="510303" cy="51030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6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008" y="5271495"/>
            <a:ext cx="340163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1"/>
          <p:cNvSpPr/>
          <p:nvPr/>
        </p:nvSpPr>
        <p:spPr>
          <a:xfrm>
            <a:off x="1530908" y="5306855"/>
            <a:ext cx="2835235" cy="35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風險規避者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1" name="Google Shape;241;p61"/>
          <p:cNvSpPr/>
          <p:nvPr/>
        </p:nvSpPr>
        <p:spPr>
          <a:xfrm>
            <a:off x="1530909" y="5797276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人都是風險規避者。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2"/>
          <p:cNvSpPr/>
          <p:nvPr/>
        </p:nvSpPr>
        <p:spPr>
          <a:xfrm>
            <a:off x="6280193" y="683183"/>
            <a:ext cx="73707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1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投資選擇：風險與報酬的權衡</a:t>
            </a:r>
            <a:endParaRPr sz="445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8" name="Google Shape;248;p62"/>
          <p:cNvSpPr/>
          <p:nvPr/>
        </p:nvSpPr>
        <p:spPr>
          <a:xfrm>
            <a:off x="6280200" y="1655925"/>
            <a:ext cx="7370700" cy="1087800"/>
          </a:xfrm>
          <a:prstGeom prst="roundRect">
            <a:avLst>
              <a:gd name="adj" fmla="val 3740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62"/>
          <p:cNvSpPr/>
          <p:nvPr/>
        </p:nvSpPr>
        <p:spPr>
          <a:xfrm>
            <a:off x="6514627" y="189035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投資選擇問題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50" name="Google Shape;250;p62"/>
          <p:cNvSpPr/>
          <p:nvPr/>
        </p:nvSpPr>
        <p:spPr>
          <a:xfrm>
            <a:off x="6514625" y="2380775"/>
            <a:ext cx="7087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衡量風險與報酬後，該投資A？or 該投資B？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2"/>
          <p:cNvSpPr/>
          <p:nvPr/>
        </p:nvSpPr>
        <p:spPr>
          <a:xfrm rot="10800000" flipH="1">
            <a:off x="6280204" y="2844398"/>
            <a:ext cx="7370700" cy="1484700"/>
          </a:xfrm>
          <a:prstGeom prst="roundRect">
            <a:avLst>
              <a:gd name="adj" fmla="val 3740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62"/>
          <p:cNvSpPr/>
          <p:nvPr/>
        </p:nvSpPr>
        <p:spPr>
          <a:xfrm>
            <a:off x="6605253" y="2980707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兩項可投資資產</a:t>
            </a:r>
            <a:endParaRPr sz="22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53" name="Google Shape;253;p62"/>
          <p:cNvSpPr/>
          <p:nvPr/>
        </p:nvSpPr>
        <p:spPr>
          <a:xfrm>
            <a:off x="6601968" y="3364650"/>
            <a:ext cx="66984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A：風險較低，但報酬率期望值也低。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2"/>
          <p:cNvSpPr/>
          <p:nvPr/>
        </p:nvSpPr>
        <p:spPr>
          <a:xfrm>
            <a:off x="6601968" y="3750575"/>
            <a:ext cx="6846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B：報酬率期望值較高，但伴隨較高風險。</a:t>
            </a:r>
            <a:endParaRPr sz="17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0" y="1597575"/>
            <a:ext cx="5975399" cy="61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413" y="4608938"/>
            <a:ext cx="41052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1988" y="4654296"/>
            <a:ext cx="35147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/>
          <p:nvPr/>
        </p:nvSpPr>
        <p:spPr>
          <a:xfrm>
            <a:off x="6414250" y="1912025"/>
            <a:ext cx="8216100" cy="17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根據Modern</a:t>
            </a:r>
            <a:r>
              <a:rPr lang="en-US" sz="45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 Portfolio Theory</a:t>
            </a:r>
            <a:endParaRPr sz="4500" b="1" dirty="0">
              <a:solidFill>
                <a:srgbClr val="44372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rimson Pro"/>
            </a:endParaRPr>
          </a:p>
          <a:p>
            <a:pPr marL="0" marR="0" lvl="0" indent="0" algn="l" rtl="0">
              <a:lnSpc>
                <a:spcPct val="125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 err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投資選擇</a:t>
            </a:r>
            <a:endParaRPr sz="45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64" name="Google Shape;264;p6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510" y="2155495"/>
            <a:ext cx="5870448" cy="535028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3"/>
          <p:cNvSpPr/>
          <p:nvPr/>
        </p:nvSpPr>
        <p:spPr>
          <a:xfrm>
            <a:off x="6458691" y="4802275"/>
            <a:ext cx="31851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相同風險下, 期望報酬率的比較</a:t>
            </a:r>
            <a:endParaRPr sz="16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6" name="Google Shape;266;p63"/>
          <p:cNvSpPr/>
          <p:nvPr/>
        </p:nvSpPr>
        <p:spPr>
          <a:xfrm>
            <a:off x="6458685" y="5235302"/>
            <a:ext cx="35646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在相同的風險(σ)下，R(A) &gt; R(B)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63"/>
          <p:cNvSpPr/>
          <p:nvPr/>
        </p:nvSpPr>
        <p:spPr>
          <a:xfrm>
            <a:off x="6456525" y="3869650"/>
            <a:ext cx="2844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rimson Pro"/>
              </a:rPr>
              <a:t>結論：必須選擇A</a:t>
            </a:r>
            <a:endParaRPr sz="270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8" name="Google Shape;268;p63"/>
          <p:cNvSpPr/>
          <p:nvPr/>
        </p:nvSpPr>
        <p:spPr>
          <a:xfrm>
            <a:off x="6458699" y="5692500"/>
            <a:ext cx="6964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承擔相同風險的同時，持有資產A的報酬率，大於持有資產B的報酬率。</a:t>
            </a:r>
            <a:endParaRPr sz="165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1517</Words>
  <Application>Microsoft Office PowerPoint</Application>
  <PresentationFormat>自訂</PresentationFormat>
  <Paragraphs>405</Paragraphs>
  <Slides>42</Slides>
  <Notes>41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微軟正黑體</vt:lpstr>
      <vt:lpstr>Open Sans</vt:lpstr>
      <vt:lpstr>Crimson Pro</vt:lpstr>
      <vt:lpstr>Calibri</vt:lpstr>
      <vt:lpstr>Arial</vt:lpstr>
      <vt:lpstr>Office 佈景主題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神經網路及卷積神經網路的應用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若善 白</cp:lastModifiedBy>
  <cp:revision>22</cp:revision>
  <dcterms:modified xsi:type="dcterms:W3CDTF">2025-09-20T23:34:59Z</dcterms:modified>
</cp:coreProperties>
</file>